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61" r:id="rId5"/>
    <p:sldMasterId id="2147483663" r:id="rId6"/>
    <p:sldMasterId id="2147483685" r:id="rId7"/>
    <p:sldMasterId id="2147483709" r:id="rId8"/>
  </p:sldMasterIdLst>
  <p:notesMasterIdLst>
    <p:notesMasterId r:id="rId29"/>
  </p:notesMasterIdLst>
  <p:handoutMasterIdLst>
    <p:handoutMasterId r:id="rId30"/>
  </p:handoutMasterIdLst>
  <p:sldIdLst>
    <p:sldId id="440" r:id="rId9"/>
    <p:sldId id="676" r:id="rId10"/>
    <p:sldId id="668" r:id="rId11"/>
    <p:sldId id="665" r:id="rId12"/>
    <p:sldId id="666" r:id="rId13"/>
    <p:sldId id="667" r:id="rId14"/>
    <p:sldId id="508" r:id="rId15"/>
    <p:sldId id="628" r:id="rId16"/>
    <p:sldId id="651" r:id="rId17"/>
    <p:sldId id="652" r:id="rId18"/>
    <p:sldId id="653" r:id="rId19"/>
    <p:sldId id="638" r:id="rId20"/>
    <p:sldId id="669" r:id="rId21"/>
    <p:sldId id="670" r:id="rId22"/>
    <p:sldId id="671" r:id="rId23"/>
    <p:sldId id="672" r:id="rId24"/>
    <p:sldId id="673" r:id="rId25"/>
    <p:sldId id="674" r:id="rId26"/>
    <p:sldId id="675" r:id="rId27"/>
    <p:sldId id="641" r:id="rId28"/>
  </p:sldIdLst>
  <p:sldSz cx="9144000" cy="6858000" type="screen4x3"/>
  <p:notesSz cx="7023100" cy="9309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0A0F"/>
    <a:srgbClr val="821164"/>
    <a:srgbClr val="1FA1E5"/>
    <a:srgbClr val="1A86D0"/>
    <a:srgbClr val="683086"/>
    <a:srgbClr val="8800D1"/>
    <a:srgbClr val="9B008A"/>
    <a:srgbClr val="7800FF"/>
    <a:srgbClr val="7B00AC"/>
    <a:srgbClr val="6E00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52" autoAdjust="0"/>
    <p:restoredTop sz="91724" autoAdjust="0"/>
  </p:normalViewPr>
  <p:slideViewPr>
    <p:cSldViewPr snapToGrid="0" snapToObjects="1">
      <p:cViewPr>
        <p:scale>
          <a:sx n="100" d="100"/>
          <a:sy n="100" d="100"/>
        </p:scale>
        <p:origin x="-222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346" y="216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19/12/2019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19/12/2019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Milice_fran%C3%A7aise" TargetMode="External"/><Relationship Id="rId13" Type="http://schemas.openxmlformats.org/officeDocument/2006/relationships/hyperlink" Target="https://fr.wikipedia.org/wiki/Liste_des_d%C3%A9put%C3%A9s_du_Loiret" TargetMode="External"/><Relationship Id="rId18" Type="http://schemas.openxmlformats.org/officeDocument/2006/relationships/hyperlink" Target="https://fr.wikipedia.org/wiki/R%C3%A9union_des_th%C3%A9%C3%A2tres_lyriques_nationaux" TargetMode="External"/><Relationship Id="rId3" Type="http://schemas.openxmlformats.org/officeDocument/2006/relationships/hyperlink" Target="https://fr.wikipedia.org/wiki/Avocat_(m%C3%A9tier)" TargetMode="External"/><Relationship Id="rId7" Type="http://schemas.openxmlformats.org/officeDocument/2006/relationships/hyperlink" Target="https://fr.wikipedia.org/wiki/Orl%C3%A9ans" TargetMode="External"/><Relationship Id="rId12" Type="http://schemas.openxmlformats.org/officeDocument/2006/relationships/hyperlink" Target="https://fr.wikipedia.org/wiki/Beaux-arts_(disciplines)" TargetMode="External"/><Relationship Id="rId17" Type="http://schemas.openxmlformats.org/officeDocument/2006/relationships/hyperlink" Target="https://fr.wikipedia.org/wiki/Mus%C3%A9e_national_des_Arts_et_Traditions_populaires_(Paris)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fr.wikipedia.org/wiki/Centre_national_de_la_recherche_scientifique" TargetMode="External"/><Relationship Id="rId20" Type="http://schemas.openxmlformats.org/officeDocument/2006/relationships/hyperlink" Target="https://fr.wikipedia.org/wiki/Panth%C3%A9on_(Paris)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Jean_Zay" TargetMode="External"/><Relationship Id="rId11" Type="http://schemas.openxmlformats.org/officeDocument/2006/relationships/hyperlink" Target="https://fr.wikipedia.org/wiki/Ministre_de_l'%C3%89ducation_nationale_(France)" TargetMode="External"/><Relationship Id="rId5" Type="http://schemas.openxmlformats.org/officeDocument/2006/relationships/hyperlink" Target="https://fr.wikipedia.org/wiki/France" TargetMode="External"/><Relationship Id="rId15" Type="http://schemas.openxmlformats.org/officeDocument/2006/relationships/hyperlink" Target="https://fr.wikipedia.org/wiki/Front_populaire_(France)" TargetMode="External"/><Relationship Id="rId10" Type="http://schemas.openxmlformats.org/officeDocument/2006/relationships/hyperlink" Target="https://fr.wikipedia.org/wiki/Allier_(d%C3%A9partement)" TargetMode="External"/><Relationship Id="rId19" Type="http://schemas.openxmlformats.org/officeDocument/2006/relationships/hyperlink" Target="https://fr.wikipedia.org/wiki/Festival_de_Cannes" TargetMode="External"/><Relationship Id="rId4" Type="http://schemas.openxmlformats.org/officeDocument/2006/relationships/hyperlink" Target="https://fr.wikipedia.org/wiki/Personnalit%C3%A9_politique" TargetMode="External"/><Relationship Id="rId9" Type="http://schemas.openxmlformats.org/officeDocument/2006/relationships/hyperlink" Target="https://fr.wikipedia.org/wiki/Molles" TargetMode="External"/><Relationship Id="rId14" Type="http://schemas.openxmlformats.org/officeDocument/2006/relationships/hyperlink" Target="https://fr.wikipedia.org/wiki/Conseiller_d%C3%A9partemental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0488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Jean Zay</a:t>
            </a:r>
            <a:r>
              <a:rPr lang="fr-FR" dirty="0" smtClean="0"/>
              <a:t> est un </a:t>
            </a:r>
            <a:r>
              <a:rPr lang="fr-FR" dirty="0" smtClean="0">
                <a:hlinkClick r:id="rId3" tooltip="Avocat (métier)"/>
              </a:rPr>
              <a:t>avocat</a:t>
            </a:r>
            <a:r>
              <a:rPr lang="fr-FR" dirty="0" smtClean="0"/>
              <a:t> et </a:t>
            </a:r>
            <a:r>
              <a:rPr lang="fr-FR" dirty="0" smtClean="0">
                <a:hlinkClick r:id="rId4" tooltip="Personnalité politique"/>
              </a:rPr>
              <a:t>homme politique</a:t>
            </a:r>
            <a:r>
              <a:rPr lang="fr-FR" dirty="0" smtClean="0"/>
              <a:t> </a:t>
            </a:r>
            <a:r>
              <a:rPr lang="fr-FR" dirty="0" smtClean="0">
                <a:hlinkClick r:id="rId5" tooltip="France"/>
              </a:rPr>
              <a:t>français</a:t>
            </a:r>
            <a:r>
              <a:rPr lang="fr-FR" dirty="0" smtClean="0"/>
              <a:t>, né le 6 août 1904</a:t>
            </a:r>
            <a:r>
              <a:rPr lang="fr-FR" baseline="30000" dirty="0" smtClean="0">
                <a:hlinkClick r:id="rId6"/>
              </a:rPr>
              <a:t>1</a:t>
            </a:r>
            <a:r>
              <a:rPr lang="fr-FR" dirty="0" smtClean="0"/>
              <a:t> à </a:t>
            </a:r>
            <a:r>
              <a:rPr lang="fr-FR" dirty="0" smtClean="0">
                <a:hlinkClick r:id="rId7" tooltip="Orléans"/>
              </a:rPr>
              <a:t>Orléans</a:t>
            </a:r>
            <a:r>
              <a:rPr lang="fr-FR" dirty="0" smtClean="0"/>
              <a:t> et assassiné par la </a:t>
            </a:r>
            <a:r>
              <a:rPr lang="fr-FR" dirty="0" smtClean="0">
                <a:hlinkClick r:id="rId8" tooltip="Milice française"/>
              </a:rPr>
              <a:t>Milice</a:t>
            </a:r>
            <a:r>
              <a:rPr lang="fr-FR" dirty="0" smtClean="0"/>
              <a:t> le 20 juin 1944 à </a:t>
            </a:r>
            <a:r>
              <a:rPr lang="fr-FR" dirty="0" smtClean="0">
                <a:hlinkClick r:id="rId9" tooltip="Molles"/>
              </a:rPr>
              <a:t>Molles</a:t>
            </a:r>
            <a:r>
              <a:rPr lang="fr-FR" dirty="0" smtClean="0"/>
              <a:t> (</a:t>
            </a:r>
            <a:r>
              <a:rPr lang="fr-FR" dirty="0" smtClean="0">
                <a:hlinkClick r:id="rId10" tooltip="Allier (département)"/>
              </a:rPr>
              <a:t>Allier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Au cours de sa vie, Jean Zay assure les fonctions de sous-secrétaire d’État à la présidence du Conseil, </a:t>
            </a:r>
            <a:r>
              <a:rPr lang="fr-FR" dirty="0" smtClean="0">
                <a:hlinkClick r:id="rId11" tooltip="Ministre de l'Éducation nationale (France)"/>
              </a:rPr>
              <a:t>ministre de l'Éducation nationale</a:t>
            </a:r>
            <a:r>
              <a:rPr lang="fr-FR" dirty="0" smtClean="0"/>
              <a:t> et des </a:t>
            </a:r>
            <a:r>
              <a:rPr lang="fr-FR" dirty="0" err="1" smtClean="0">
                <a:hlinkClick r:id="rId12" tooltip="Beaux-arts (disciplines)"/>
              </a:rPr>
              <a:t>Beaux-Arts</a:t>
            </a:r>
            <a:r>
              <a:rPr lang="fr-FR" dirty="0" smtClean="0"/>
              <a:t>, </a:t>
            </a:r>
            <a:r>
              <a:rPr lang="fr-FR" dirty="0" smtClean="0">
                <a:hlinkClick r:id="rId13" tooltip="Liste des députés du Loiret"/>
              </a:rPr>
              <a:t>député du Loiret</a:t>
            </a:r>
            <a:r>
              <a:rPr lang="fr-FR" dirty="0" smtClean="0"/>
              <a:t> et </a:t>
            </a:r>
            <a:r>
              <a:rPr lang="fr-FR" dirty="0" smtClean="0">
                <a:hlinkClick r:id="rId14" tooltip="Conseiller départemental"/>
              </a:rPr>
              <a:t>conseiller général</a:t>
            </a:r>
            <a:r>
              <a:rPr lang="fr-FR" dirty="0" smtClean="0"/>
              <a:t>. </a:t>
            </a:r>
          </a:p>
          <a:p>
            <a:r>
              <a:rPr lang="fr-FR" dirty="0" smtClean="0"/>
              <a:t>Pendant ses quarante-quatre mois au gouvernement du </a:t>
            </a:r>
            <a:r>
              <a:rPr lang="fr-FR" dirty="0" smtClean="0">
                <a:hlinkClick r:id="rId15" tooltip="Front populaire (France)"/>
              </a:rPr>
              <a:t>Front populaire</a:t>
            </a:r>
            <a:r>
              <a:rPr lang="fr-FR" dirty="0" smtClean="0"/>
              <a:t>, Jean Zay a institué</a:t>
            </a:r>
            <a:r>
              <a:rPr lang="fr-FR" baseline="30000" dirty="0" smtClean="0">
                <a:hlinkClick r:id="rId6"/>
              </a:rPr>
              <a:t>2</a:t>
            </a:r>
            <a:r>
              <a:rPr lang="fr-FR" dirty="0" smtClean="0"/>
              <a:t>, au titre de l’Éducation nationale : les trois degrés d’enseignement, l’unification des programmes, la prolongation de l’obligation scolaire à quatorze ans, les classes d’orientation, les activités dirigées, les enseignements interdisciplinaires, la reconnaissance de l’apprentissage, le sport à l’école</a:t>
            </a:r>
            <a:r>
              <a:rPr lang="fr-FR" baseline="30000" dirty="0" smtClean="0">
                <a:hlinkClick r:id="rId6"/>
              </a:rPr>
              <a:t>3</a:t>
            </a:r>
            <a:r>
              <a:rPr lang="fr-FR" dirty="0" smtClean="0"/>
              <a:t>, les œuvres universitaires</a:t>
            </a:r>
            <a:r>
              <a:rPr lang="fr-FR" baseline="30000" dirty="0" smtClean="0">
                <a:hlinkClick r:id="rId6"/>
              </a:rPr>
              <a:t>4</a:t>
            </a:r>
            <a:r>
              <a:rPr lang="fr-FR" dirty="0" smtClean="0"/>
              <a:t> ; et au titre des </a:t>
            </a:r>
            <a:r>
              <a:rPr lang="fr-FR" dirty="0" err="1" smtClean="0"/>
              <a:t>Beaux-Arts</a:t>
            </a:r>
            <a:r>
              <a:rPr lang="fr-FR" dirty="0" smtClean="0"/>
              <a:t> : le </a:t>
            </a:r>
            <a:r>
              <a:rPr lang="fr-FR" dirty="0" smtClean="0">
                <a:hlinkClick r:id="rId16" tooltip="Centre national de la recherche scientifique"/>
              </a:rPr>
              <a:t>CNRS</a:t>
            </a:r>
            <a:r>
              <a:rPr lang="fr-FR" dirty="0" smtClean="0"/>
              <a:t>, le </a:t>
            </a:r>
            <a:r>
              <a:rPr lang="fr-FR" dirty="0" smtClean="0">
                <a:hlinkClick r:id="rId17" tooltip="Musée national des Arts et Traditions populaires (Paris)"/>
              </a:rPr>
              <a:t>Musée national des arts et traditions populaires</a:t>
            </a:r>
            <a:r>
              <a:rPr lang="fr-FR" dirty="0" smtClean="0"/>
              <a:t>, le Musée d’Art moderne, la </a:t>
            </a:r>
            <a:r>
              <a:rPr lang="fr-FR" dirty="0" smtClean="0">
                <a:hlinkClick r:id="rId18" tooltip="Réunion des théâtres lyriques nationaux"/>
              </a:rPr>
              <a:t>Réunion des théâtres lyriques nationaux</a:t>
            </a:r>
            <a:r>
              <a:rPr lang="fr-FR" dirty="0" smtClean="0"/>
              <a:t>, le </a:t>
            </a:r>
            <a:r>
              <a:rPr lang="fr-FR" dirty="0" smtClean="0">
                <a:hlinkClick r:id="rId19" tooltip="Festival de Cannes"/>
              </a:rPr>
              <a:t>festival de Cannes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Les cendres de Jean Zay ont été transférées au </a:t>
            </a:r>
            <a:r>
              <a:rPr lang="fr-FR" dirty="0" smtClean="0">
                <a:hlinkClick r:id="rId20" tooltip="Panthéon (Paris)"/>
              </a:rPr>
              <a:t>Panthéon</a:t>
            </a:r>
            <a:r>
              <a:rPr lang="fr-FR" dirty="0" smtClean="0"/>
              <a:t> le 27 mai 2015.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hlinkClick r:id="rId3" action="ppaction://hlinksldjump"/>
              </a:rPr>
              <a:t>*D’après le bilan de la mise en œuvre des programmes actuels 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les nouveaux horaires *  diapos </a:t>
            </a:r>
            <a:r>
              <a:rPr lang="fr-FR" b="1" baseline="0" dirty="0" smtClean="0">
                <a:solidFill>
                  <a:srgbClr val="FF0000"/>
                </a:solidFill>
              </a:rPr>
              <a:t> 8, 9 et 10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69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Heures EMC dispensées</a:t>
            </a:r>
            <a:r>
              <a:rPr lang="fr-FR" b="1" baseline="0" dirty="0" smtClean="0"/>
              <a:t> par professeur d’HG.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D7BDEA-8EA0-FE4F-8E67-406CE035A26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668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5 heures pour le compagnonnage.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dirty="0" smtClean="0">
              <a:solidFill>
                <a:prstClr val="black"/>
              </a:solidFill>
              <a:latin typeface="+mn-lt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9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Histoire-géographie et EMC=</a:t>
            </a:r>
            <a:r>
              <a:rPr lang="fr-FR" sz="9600" b="1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9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 enseignements émancipateurs et porteurs de citoyenneté </a:t>
            </a:r>
            <a:endParaRPr lang="fr-FR" sz="96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600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600" dirty="0" smtClean="0"/>
              <a:t>1-aider les élèves à </a:t>
            </a:r>
            <a:r>
              <a:rPr lang="fr-FR" sz="9600" b="1" dirty="0" smtClean="0"/>
              <a:t>comprendre le monde</a:t>
            </a:r>
            <a:r>
              <a:rPr lang="fr-FR" sz="9600" dirty="0" smtClean="0"/>
              <a:t> par l’examen du </a:t>
            </a:r>
            <a:r>
              <a:rPr lang="fr-FR" sz="9600" b="1" dirty="0" smtClean="0"/>
              <a:t>passé en</a:t>
            </a:r>
            <a:r>
              <a:rPr lang="fr-FR" sz="9600" dirty="0" smtClean="0"/>
              <a:t> </a:t>
            </a:r>
            <a:r>
              <a:rPr lang="fr-FR" sz="9600" b="1" dirty="0" smtClean="0"/>
              <a:t>histoire</a:t>
            </a:r>
            <a:r>
              <a:rPr lang="fr-FR" sz="9600" dirty="0" smtClean="0"/>
              <a:t>, par celui</a:t>
            </a:r>
            <a:r>
              <a:rPr lang="fr-FR" sz="9600" b="1" dirty="0" smtClean="0"/>
              <a:t> des espaces et des territoires en géographie</a:t>
            </a:r>
            <a:endParaRPr lang="fr-FR" sz="9600" dirty="0" smtClean="0"/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200" dirty="0" smtClean="0">
                <a:solidFill>
                  <a:srgbClr val="FF0000"/>
                </a:solidFill>
              </a:rPr>
              <a:t>2-</a:t>
            </a:r>
            <a:r>
              <a:rPr lang="fr-FR" sz="1200" dirty="0" smtClean="0"/>
              <a:t> susciter le </a:t>
            </a:r>
            <a:r>
              <a:rPr lang="fr-FR" sz="1200" b="1" dirty="0" smtClean="0"/>
              <a:t>questionnement</a:t>
            </a:r>
            <a:r>
              <a:rPr lang="fr-FR" sz="1200" dirty="0" smtClean="0"/>
              <a:t> des élèves</a:t>
            </a:r>
            <a:r>
              <a:rPr lang="fr-FR" sz="1200" baseline="0" dirty="0" smtClean="0"/>
              <a:t> ; </a:t>
            </a:r>
            <a:r>
              <a:rPr lang="fr-FR" sz="1200" dirty="0" smtClean="0"/>
              <a:t>aider les élèves à </a:t>
            </a:r>
            <a:r>
              <a:rPr lang="fr-FR" sz="1200" b="1" dirty="0" smtClean="0"/>
              <a:t>devenir des citoyens</a:t>
            </a:r>
            <a:r>
              <a:rPr lang="fr-FR" sz="1200" dirty="0" smtClean="0"/>
              <a:t> éclairés et capables d’autonomie de jugement et d’action éthique et responsable</a:t>
            </a:r>
          </a:p>
          <a:p>
            <a:pPr>
              <a:buNone/>
            </a:pPr>
            <a:endParaRPr lang="fr-FR" sz="1200" dirty="0" smtClean="0"/>
          </a:p>
          <a:p>
            <a:pPr>
              <a:buNone/>
            </a:pPr>
            <a:r>
              <a:rPr lang="fr-FR" sz="1200" dirty="0" smtClean="0"/>
              <a:t>3- habituer</a:t>
            </a:r>
            <a:r>
              <a:rPr lang="fr-FR" sz="1200" baseline="0" dirty="0" smtClean="0"/>
              <a:t> les élèves à </a:t>
            </a: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ne pas avoir peur du changement, de la nouveauté,</a:t>
            </a:r>
            <a:r>
              <a:rPr lang="fr-FR" baseline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p</a:t>
            </a:r>
            <a:r>
              <a:rPr lang="fr-FR" dirty="0" smtClean="0">
                <a:solidFill>
                  <a:schemeClr val="tx1"/>
                </a:solidFill>
              </a:rPr>
              <a:t>our s’adapter professionnellement.</a:t>
            </a:r>
            <a:endParaRPr lang="fr-F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3367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ADF9-B36D-499B-AE16-0EAC4CD2022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073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1FEF-1FC6-4D51-8578-AAD26621D6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8340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85-7053-4683-9071-48461333FB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3769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6E03-79B8-4732-B6A5-B64B40D192C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3325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31DD-C045-48EC-8A19-62971267F8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4871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FE43A-CA2C-4670-9893-3A11C79F814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0172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9FCF-F5F7-4348-8C72-EBD5B11E17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62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3E34-C266-40E9-9D2A-3DB29B931D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65344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3A15-19C1-41E1-B713-ED9D55B93B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52187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40207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3283200"/>
            <a:ext cx="5897726" cy="2108160"/>
          </a:xfr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="" xmlns:p14="http://schemas.microsoft.com/office/powerpoint/2010/main" val="2270721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402077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13205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4176802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199949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1095375" y="4121150"/>
            <a:ext cx="7505700" cy="181451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095375" y="2705101"/>
            <a:ext cx="7505700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30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40243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33397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68153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683086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9171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4309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913DC9-4757-4B6B-9843-C0BF81F089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270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EEDBB-185F-4BE1-8423-A997B7AEC9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1713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logoIG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4" y="6063238"/>
            <a:ext cx="1481328" cy="603504"/>
          </a:xfrm>
          <a:prstGeom prst="rect">
            <a:avLst/>
          </a:prstGeom>
        </p:spPr>
      </p:pic>
      <p:pic>
        <p:nvPicPr>
          <p:cNvPr id="12" name="Picture 2" descr="C:\Users\dlacaze\Documents\Communication\Modèles et logos\Logos\Logos octobre 2018\Logos ministères 2018\2018_MENJ_logo_horizontal_vec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649638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5183" y="697997"/>
            <a:ext cx="7781697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5182" y="2704320"/>
            <a:ext cx="7781697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698885" y="3893512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6995213" y="2866175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699180" y="0"/>
            <a:ext cx="1" cy="388504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IG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24" y="6063238"/>
            <a:ext cx="1481328" cy="603504"/>
          </a:xfrm>
          <a:prstGeom prst="rect">
            <a:avLst/>
          </a:prstGeom>
        </p:spPr>
      </p:pic>
      <p:pic>
        <p:nvPicPr>
          <p:cNvPr id="9" name="Picture 2" descr="C:\Users\dlacaze\Documents\Communication\Modèles et logos\Logos\Logos octobre 2018\Logos ministères 2018\2018_MENJ_logo_horizontal_vec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649638" cy="50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68308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IEN LETTRES-HISTOIRE-GÉOGRAPHIE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4CDC3B-D019-448C-A3D8-7FD59F8C63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814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17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0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698885" y="1295400"/>
            <a:ext cx="7173849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7872734" y="872640"/>
            <a:ext cx="642246" cy="419889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699180" y="0"/>
            <a:ext cx="1" cy="1286937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411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 typeface="Arial"/>
        <a:buChar char="■"/>
        <a:defRPr sz="2000" kern="1200">
          <a:solidFill>
            <a:srgbClr val="683086"/>
          </a:solidFill>
          <a:latin typeface="+mn-lt"/>
          <a:ea typeface="+mn-ea"/>
          <a:cs typeface="+mn-cs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683086"/>
        </a:buClr>
        <a:buFont typeface="Arial Italic"/>
        <a:buChar char="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0" algn="l" defTabSz="4572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683086"/>
        </a:buClr>
        <a:buFont typeface="Arial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_Microsoft_Office_Word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001" y="1416652"/>
            <a:ext cx="8643998" cy="349018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accent6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fr-FR" sz="4800" b="1" smtClean="0">
                <a:solidFill>
                  <a:srgbClr val="FFFFFF"/>
                </a:solidFill>
                <a:latin typeface="Candara"/>
              </a:rPr>
              <a:t>PRÉSENTATION </a:t>
            </a:r>
            <a:r>
              <a:rPr lang="fr-FR" sz="4800" b="1" dirty="0">
                <a:solidFill>
                  <a:srgbClr val="FFFFFF"/>
                </a:solidFill>
                <a:latin typeface="Candara"/>
              </a:rPr>
              <a:t>DES PROGRAMMES D’HISTOIRE-GÉOGRAPHIE DE LA VOIE PROFESSIONNELLE</a:t>
            </a: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023824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Tm="30000">
        <p15:prstTrans prst="curtains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03A34BD-F103-4B04-89AE-F434D9C5551B}"/>
              </a:ext>
            </a:extLst>
          </p:cNvPr>
          <p:cNvSpPr/>
          <p:nvPr/>
        </p:nvSpPr>
        <p:spPr>
          <a:xfrm>
            <a:off x="1048704" y="968991"/>
            <a:ext cx="694235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06400" algn="l"/>
              </a:tabLst>
            </a:pPr>
            <a:r>
              <a:rPr lang="fr-F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Recommandations de l’Inspection générale</a:t>
            </a:r>
          </a:p>
        </p:txBody>
      </p:sp>
      <p:graphicFrame>
        <p:nvGraphicFramePr>
          <p:cNvPr id="10" name="Tableau 10">
            <a:extLst>
              <a:ext uri="{FF2B5EF4-FFF2-40B4-BE49-F238E27FC236}">
                <a16:creationId xmlns="" xmlns:a16="http://schemas.microsoft.com/office/drawing/2014/main" id="{020EC860-12C3-44A5-B2AF-F09D35640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4190539"/>
              </p:ext>
            </p:extLst>
          </p:nvPr>
        </p:nvGraphicFramePr>
        <p:xfrm>
          <a:off x="291548" y="1492211"/>
          <a:ext cx="8534400" cy="536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245">
                  <a:extLst>
                    <a:ext uri="{9D8B030D-6E8A-4147-A177-3AD203B41FA5}">
                      <a16:colId xmlns="" xmlns:a16="http://schemas.microsoft.com/office/drawing/2014/main" val="3309150892"/>
                    </a:ext>
                  </a:extLst>
                </a:gridCol>
                <a:gridCol w="4268155">
                  <a:extLst>
                    <a:ext uri="{9D8B030D-6E8A-4147-A177-3AD203B41FA5}">
                      <a16:colId xmlns="" xmlns:a16="http://schemas.microsoft.com/office/drawing/2014/main" val="2465372363"/>
                    </a:ext>
                  </a:extLst>
                </a:gridCol>
              </a:tblGrid>
              <a:tr h="462568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BAC 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2818860"/>
                  </a:ext>
                </a:extLst>
              </a:tr>
              <a:tr h="4903221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/>
                        <a:t>Répartition de l’horaire annuel L-HG</a:t>
                      </a:r>
                    </a:p>
                    <a:p>
                      <a:pPr algn="ctr"/>
                      <a:r>
                        <a:rPr lang="fr-FR" sz="2000" b="1" dirty="0"/>
                        <a:t>par moitié :</a:t>
                      </a:r>
                    </a:p>
                    <a:p>
                      <a:pPr algn="just"/>
                      <a:endParaRPr lang="fr-FR" dirty="0"/>
                    </a:p>
                    <a:p>
                      <a:pPr algn="just"/>
                      <a:r>
                        <a:rPr lang="fr-FR" sz="2000" b="1" u="none" dirty="0"/>
                        <a:t>En </a:t>
                      </a:r>
                      <a:r>
                        <a:rPr lang="fr-FR" sz="2000" b="1" u="none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fr-FR" sz="2000" b="1" u="none" baseline="30000" dirty="0">
                          <a:solidFill>
                            <a:srgbClr val="002060"/>
                          </a:solidFill>
                        </a:rPr>
                        <a:t>re</a:t>
                      </a:r>
                      <a:r>
                        <a:rPr lang="fr-FR" sz="2000" b="1" u="none" dirty="0">
                          <a:solidFill>
                            <a:srgbClr val="002060"/>
                          </a:solidFill>
                        </a:rPr>
                        <a:t> année</a:t>
                      </a:r>
                      <a:r>
                        <a:rPr lang="fr-FR" sz="2000" b="1" u="none" dirty="0"/>
                        <a:t> : 2 X </a:t>
                      </a:r>
                      <a:r>
                        <a:rPr lang="fr-FR" sz="2000" b="1" u="none" dirty="0">
                          <a:solidFill>
                            <a:srgbClr val="FF0000"/>
                          </a:solidFill>
                        </a:rPr>
                        <a:t>21,75h</a:t>
                      </a:r>
                      <a:r>
                        <a:rPr lang="fr-FR" sz="2000" b="1" u="none" dirty="0"/>
                        <a:t> = 43,5 </a:t>
                      </a:r>
                      <a:r>
                        <a:rPr lang="fr-FR" sz="2000" b="1" u="none" dirty="0" smtClean="0"/>
                        <a:t>heures</a:t>
                      </a:r>
                    </a:p>
                    <a:p>
                      <a:pPr algn="just"/>
                      <a:endParaRPr lang="fr-FR" sz="2000" b="1" u="none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fr-FR" sz="2000" b="1" u="none" dirty="0" smtClean="0">
                          <a:solidFill>
                            <a:schemeClr val="tx1"/>
                          </a:solidFill>
                        </a:rPr>
                        <a:t>                           + 14.5H EMC</a:t>
                      </a:r>
                    </a:p>
                    <a:p>
                      <a:pPr algn="just"/>
                      <a:endParaRPr lang="fr-FR" sz="2000" b="1" dirty="0"/>
                    </a:p>
                    <a:p>
                      <a:pPr algn="just"/>
                      <a:r>
                        <a:rPr lang="fr-FR" sz="2000" b="0" dirty="0"/>
                        <a:t>En </a:t>
                      </a:r>
                      <a:r>
                        <a:rPr lang="fr-FR" sz="2000" b="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fr-FR" sz="2000" b="0" baseline="30000" dirty="0">
                          <a:solidFill>
                            <a:srgbClr val="002060"/>
                          </a:solidFill>
                        </a:rPr>
                        <a:t>e</a:t>
                      </a:r>
                      <a:r>
                        <a:rPr lang="fr-FR" sz="2000" b="0" dirty="0">
                          <a:solidFill>
                            <a:srgbClr val="002060"/>
                          </a:solidFill>
                        </a:rPr>
                        <a:t> année</a:t>
                      </a:r>
                      <a:r>
                        <a:rPr lang="fr-FR" sz="2000" b="0" dirty="0"/>
                        <a:t> :  2 X </a:t>
                      </a:r>
                      <a:r>
                        <a:rPr lang="fr-FR" sz="2000" b="0" dirty="0">
                          <a:solidFill>
                            <a:srgbClr val="FF0000"/>
                          </a:solidFill>
                        </a:rPr>
                        <a:t>19,5h</a:t>
                      </a:r>
                      <a:r>
                        <a:rPr lang="fr-FR" sz="2000" b="0" dirty="0"/>
                        <a:t>   = 39 </a:t>
                      </a:r>
                      <a:r>
                        <a:rPr lang="fr-FR" sz="2000" b="0" dirty="0" smtClean="0"/>
                        <a:t>heures</a:t>
                      </a:r>
                    </a:p>
                    <a:p>
                      <a:pPr algn="just"/>
                      <a:endParaRPr lang="fr-FR" sz="2000" b="0" dirty="0"/>
                    </a:p>
                    <a:p>
                      <a:pPr algn="just"/>
                      <a:r>
                        <a:rPr lang="fr-FR" b="0" dirty="0" smtClean="0"/>
                        <a:t>                             </a:t>
                      </a:r>
                      <a:r>
                        <a:rPr lang="fr-FR" sz="2000" b="0" dirty="0" smtClean="0"/>
                        <a:t>+ 13h EMC</a:t>
                      </a:r>
                      <a:endParaRPr lang="fr-FR" sz="2000" b="0" dirty="0"/>
                    </a:p>
                    <a:p>
                      <a:pPr algn="just"/>
                      <a:endParaRPr lang="fr-FR" sz="2000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Réservation</a:t>
                      </a:r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fr-F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temps de l’EMC</a:t>
                      </a:r>
                      <a:r>
                        <a:rPr lang="fr-FR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dirty="0" smtClean="0"/>
                        <a:t>sur l’horaire annuel global </a:t>
                      </a:r>
                      <a:r>
                        <a:rPr lang="fr-FR" sz="2000" b="0" dirty="0" smtClean="0"/>
                        <a:t>LHGEMC</a:t>
                      </a:r>
                      <a:r>
                        <a:rPr lang="fr-FR" sz="2000" b="0" baseline="0" dirty="0" smtClean="0"/>
                        <a:t> :</a:t>
                      </a:r>
                    </a:p>
                    <a:p>
                      <a:pPr algn="just"/>
                      <a:endParaRPr lang="fr-FR" sz="2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just"/>
                      <a:r>
                        <a:rPr lang="fr-FR" sz="2000" b="1" dirty="0" smtClean="0">
                          <a:solidFill>
                            <a:schemeClr val="tx1"/>
                          </a:solidFill>
                        </a:rPr>
                        <a:t>15h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</a:rPr>
                        <a:t>en 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fr-FR" sz="2000" b="1" baseline="30000" dirty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 Pro </a:t>
                      </a:r>
                      <a:endParaRPr lang="fr-FR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fr-FR" sz="2000" b="0" dirty="0" smtClean="0"/>
                        <a:t>(14h </a:t>
                      </a:r>
                      <a:r>
                        <a:rPr lang="fr-FR" sz="2000" b="0" dirty="0"/>
                        <a:t>en 1</a:t>
                      </a:r>
                      <a:r>
                        <a:rPr lang="fr-FR" sz="2000" b="0" baseline="30000" dirty="0"/>
                        <a:t>re</a:t>
                      </a:r>
                      <a:r>
                        <a:rPr lang="fr-FR" sz="2000" b="0" dirty="0"/>
                        <a:t> Pro et 13h en T</a:t>
                      </a:r>
                      <a:r>
                        <a:rPr lang="fr-FR" sz="2000" b="0" baseline="30000" dirty="0"/>
                        <a:t>ale</a:t>
                      </a:r>
                      <a:r>
                        <a:rPr lang="fr-FR" sz="2000" b="0" dirty="0"/>
                        <a:t> Pro). </a:t>
                      </a:r>
                    </a:p>
                    <a:p>
                      <a:endParaRPr lang="fr-FR" dirty="0"/>
                    </a:p>
                    <a:p>
                      <a:r>
                        <a:rPr lang="fr-FR" b="1" dirty="0"/>
                        <a:t>Répartition de l’horaire restant par moitié :</a:t>
                      </a:r>
                    </a:p>
                    <a:p>
                      <a:endParaRPr lang="fr-FR" b="1" dirty="0"/>
                    </a:p>
                    <a:p>
                      <a:r>
                        <a:rPr lang="fr-FR" sz="2000" b="1" dirty="0" smtClean="0"/>
                        <a:t>- En </a:t>
                      </a:r>
                      <a:r>
                        <a:rPr lang="fr-FR" sz="2000" b="1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fr-FR" sz="2000" b="1" baseline="30000" dirty="0" smtClean="0">
                          <a:solidFill>
                            <a:srgbClr val="002060"/>
                          </a:solidFill>
                        </a:rPr>
                        <a:t>de</a:t>
                      </a:r>
                      <a:r>
                        <a:rPr lang="fr-FR" sz="2000" b="1" dirty="0" smtClean="0">
                          <a:solidFill>
                            <a:srgbClr val="002060"/>
                          </a:solidFill>
                        </a:rPr>
                        <a:t> Pro</a:t>
                      </a:r>
                      <a:r>
                        <a:rPr lang="fr-FR" sz="2000" b="1" dirty="0" smtClean="0"/>
                        <a:t> : 2 X </a:t>
                      </a:r>
                      <a:r>
                        <a:rPr lang="fr-FR" sz="2000" b="1" dirty="0" smtClean="0">
                          <a:solidFill>
                            <a:srgbClr val="FF0000"/>
                          </a:solidFill>
                        </a:rPr>
                        <a:t>45 h</a:t>
                      </a:r>
                      <a:r>
                        <a:rPr lang="fr-FR" sz="2000" b="1" dirty="0" smtClean="0"/>
                        <a:t>       = 90 heures</a:t>
                      </a:r>
                    </a:p>
                    <a:p>
                      <a:r>
                        <a:rPr lang="fr-FR" sz="2000" b="0" dirty="0" smtClean="0"/>
                        <a:t>- En </a:t>
                      </a:r>
                      <a:r>
                        <a:rPr lang="fr-FR" sz="2000" b="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fr-FR" sz="2000" b="0" baseline="30000" dirty="0" smtClean="0">
                          <a:solidFill>
                            <a:srgbClr val="002060"/>
                          </a:solidFill>
                        </a:rPr>
                        <a:t>re</a:t>
                      </a:r>
                      <a:r>
                        <a:rPr lang="fr-FR" sz="2000" b="0" dirty="0" smtClean="0">
                          <a:solidFill>
                            <a:srgbClr val="002060"/>
                          </a:solidFill>
                        </a:rPr>
                        <a:t> Pro</a:t>
                      </a:r>
                      <a:r>
                        <a:rPr lang="fr-FR" sz="2000" b="0" dirty="0" smtClean="0"/>
                        <a:t>  : 2 X </a:t>
                      </a:r>
                      <a:r>
                        <a:rPr lang="fr-FR" sz="2000" b="0" dirty="0" smtClean="0">
                          <a:solidFill>
                            <a:srgbClr val="FF0000"/>
                          </a:solidFill>
                        </a:rPr>
                        <a:t>35h</a:t>
                      </a:r>
                      <a:r>
                        <a:rPr lang="fr-FR" sz="2000" b="0" dirty="0" smtClean="0"/>
                        <a:t>       = 70 heures</a:t>
                      </a:r>
                    </a:p>
                    <a:p>
                      <a:r>
                        <a:rPr lang="fr-FR" sz="2000" b="0" dirty="0" smtClean="0"/>
                        <a:t>- En </a:t>
                      </a:r>
                      <a:r>
                        <a:rPr lang="fr-FR" sz="2000" b="0" dirty="0" smtClean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lang="fr-FR" sz="2000" b="0" baseline="30000" dirty="0" smtClean="0">
                          <a:solidFill>
                            <a:srgbClr val="002060"/>
                          </a:solidFill>
                        </a:rPr>
                        <a:t>ale</a:t>
                      </a:r>
                      <a:r>
                        <a:rPr lang="fr-FR" sz="2000" b="0" dirty="0" smtClean="0">
                          <a:solidFill>
                            <a:srgbClr val="002060"/>
                          </a:solidFill>
                        </a:rPr>
                        <a:t> Pro</a:t>
                      </a:r>
                      <a:r>
                        <a:rPr lang="fr-FR" sz="2000" b="0" dirty="0" smtClean="0"/>
                        <a:t> : 2 X </a:t>
                      </a:r>
                      <a:r>
                        <a:rPr lang="fr-FR" sz="2000" b="0" dirty="0" smtClean="0">
                          <a:solidFill>
                            <a:srgbClr val="FF0000"/>
                          </a:solidFill>
                        </a:rPr>
                        <a:t>32,5h</a:t>
                      </a:r>
                      <a:r>
                        <a:rPr lang="fr-FR" sz="2000" b="0" dirty="0" smtClean="0"/>
                        <a:t>    = 65 heures</a:t>
                      </a:r>
                      <a:endParaRPr lang="fr-FR" sz="20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7172544"/>
                  </a:ext>
                </a:extLst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765335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horaires Histoire-GÉOGRAPHIE-</a:t>
            </a:r>
            <a:r>
              <a:rPr lang="fr-FR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EMc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85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Répartition horaire par </a:t>
            </a:r>
            <a:r>
              <a:rPr lang="fr-FR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thÈme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b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programmation (3)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.</a:t>
            </a:r>
            <a:endParaRPr lang="fr-FR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09538" y="1716088"/>
          <a:ext cx="8926512" cy="4793894"/>
        </p:xfrm>
        <a:graphic>
          <a:graphicData uri="http://schemas.openxmlformats.org/presentationml/2006/ole">
            <p:oleObj spid="_x0000_s41986" name="Document" r:id="rId4" imgW="8926871" imgH="342488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36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fr-FR" sz="3600" dirty="0" smtClean="0">
                <a:solidFill>
                  <a:srgbClr val="FF0000"/>
                </a:solidFill>
                <a:latin typeface="Calibri"/>
              </a:rPr>
            </a:br>
            <a:r>
              <a:rPr lang="fr-FR" sz="3600" dirty="0" smtClean="0">
                <a:solidFill>
                  <a:srgbClr val="FF0000"/>
                </a:solidFill>
                <a:latin typeface="Calibri"/>
              </a:rPr>
              <a:t>l’ÉCRITURE des programmes (1)</a:t>
            </a:r>
            <a:br>
              <a:rPr lang="fr-FR" sz="3600" dirty="0" smtClean="0">
                <a:solidFill>
                  <a:srgbClr val="FF0000"/>
                </a:solidFill>
                <a:latin typeface="Calibri"/>
              </a:rPr>
            </a:br>
            <a:r>
              <a:rPr lang="fr-FR" sz="3600" u="sng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fr-FR" sz="3600" u="sng" dirty="0" smtClean="0">
                <a:solidFill>
                  <a:prstClr val="black"/>
                </a:solidFill>
                <a:latin typeface="Calibri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 algn="ctr" defTabSz="457200">
              <a:spcBef>
                <a:spcPts val="0"/>
              </a:spcBef>
              <a:buClrTx/>
              <a:buNone/>
              <a:defRPr/>
            </a:pPr>
            <a:r>
              <a:rPr lang="fr-FR" sz="2800" b="1" dirty="0" smtClean="0">
                <a:solidFill>
                  <a:prstClr val="black"/>
                </a:solidFill>
                <a:latin typeface="Calibri"/>
              </a:rPr>
              <a:t>Préambule : </a:t>
            </a:r>
          </a:p>
          <a:p>
            <a:pPr marL="285750" lvl="0" indent="-285750" algn="just" defTabSz="457200">
              <a:spcBef>
                <a:spcPts val="0"/>
              </a:spcBef>
              <a:buClrTx/>
              <a:buFontTx/>
              <a:buChar char="-"/>
              <a:defRPr/>
            </a:pPr>
            <a:endParaRPr lang="fr-FR" sz="2800" dirty="0" smtClean="0">
              <a:solidFill>
                <a:prstClr val="black"/>
              </a:solidFill>
              <a:latin typeface="Calibri"/>
            </a:endParaRPr>
          </a:p>
          <a:p>
            <a:pPr marL="285750" lvl="0" indent="-285750" algn="just" defTabSz="457200">
              <a:spcBef>
                <a:spcPts val="0"/>
              </a:spcBef>
              <a:buClrTx/>
              <a:buNone/>
              <a:defRPr/>
            </a:pPr>
            <a:endParaRPr lang="fr-FR" sz="28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algn="just" defTabSz="45720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Rappelle les </a:t>
            </a:r>
            <a:r>
              <a:rPr lang="fr-FR" sz="2800" b="1" dirty="0" smtClean="0">
                <a:solidFill>
                  <a:prstClr val="black"/>
                </a:solidFill>
                <a:latin typeface="Calibri"/>
              </a:rPr>
              <a:t>finalités</a:t>
            </a: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 de l’histoire-géographie,</a:t>
            </a:r>
          </a:p>
          <a:p>
            <a:pPr marL="742950" lvl="1" indent="-285750" algn="just" defTabSz="457200">
              <a:spcBef>
                <a:spcPts val="0"/>
              </a:spcBef>
              <a:buClrTx/>
              <a:buNone/>
              <a:defRPr/>
            </a:pPr>
            <a:endParaRPr lang="fr-FR" sz="28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algn="just" defTabSz="45720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Précise leur contribution au </a:t>
            </a:r>
            <a:r>
              <a:rPr lang="fr-FR" sz="2800" b="1" dirty="0" smtClean="0">
                <a:solidFill>
                  <a:prstClr val="black"/>
                </a:solidFill>
                <a:latin typeface="Calibri"/>
              </a:rPr>
              <a:t>parcours de formation </a:t>
            </a: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des élèves et à la </a:t>
            </a:r>
            <a:r>
              <a:rPr lang="fr-FR" sz="2800" b="1" dirty="0" smtClean="0">
                <a:solidFill>
                  <a:prstClr val="black"/>
                </a:solidFill>
                <a:latin typeface="Calibri"/>
              </a:rPr>
              <a:t>construction des compétences</a:t>
            </a: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 (notamment </a:t>
            </a:r>
            <a:r>
              <a:rPr lang="fr-FR" sz="2800" b="1" dirty="0" smtClean="0">
                <a:solidFill>
                  <a:prstClr val="black"/>
                </a:solidFill>
                <a:latin typeface="Calibri"/>
              </a:rPr>
              <a:t>les compétences transversales</a:t>
            </a: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), </a:t>
            </a:r>
          </a:p>
          <a:p>
            <a:pPr marL="742950" lvl="1" indent="-285750" algn="just" defTabSz="457200">
              <a:spcBef>
                <a:spcPts val="0"/>
              </a:spcBef>
              <a:buClrTx/>
              <a:buNone/>
              <a:defRPr/>
            </a:pPr>
            <a:endParaRPr lang="fr-FR" sz="28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algn="just" defTabSz="457200">
              <a:spcBef>
                <a:spcPts val="0"/>
              </a:spcBef>
              <a:buClrTx/>
              <a:buFontTx/>
              <a:buChar char="-"/>
              <a:defRPr/>
            </a:pP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S’inscrit dans le </a:t>
            </a:r>
            <a:r>
              <a:rPr lang="fr-FR" sz="2800" b="1" dirty="0" smtClean="0">
                <a:solidFill>
                  <a:prstClr val="black"/>
                </a:solidFill>
                <a:latin typeface="Calibri"/>
              </a:rPr>
              <a:t>travail interdisciplinaire </a:t>
            </a:r>
            <a:r>
              <a:rPr lang="fr-FR" sz="2800" dirty="0" smtClean="0">
                <a:solidFill>
                  <a:prstClr val="black"/>
                </a:solidFill>
                <a:latin typeface="Calibri"/>
              </a:rPr>
              <a:t>des équipes pédagogiques (le chef d’œuvre)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101113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fr-FR" sz="2800" dirty="0" smtClean="0">
                <a:solidFill>
                  <a:srgbClr val="FF0000"/>
                </a:solidFill>
                <a:latin typeface="Calibri"/>
              </a:rPr>
            </a:br>
            <a:r>
              <a:rPr lang="fr-FR" sz="2800" dirty="0" smtClean="0">
                <a:solidFill>
                  <a:srgbClr val="FF0000"/>
                </a:solidFill>
                <a:latin typeface="Calibri"/>
              </a:rPr>
              <a:t>l’ÉCRITURE des programmes  (2)</a:t>
            </a:r>
            <a:br>
              <a:rPr lang="fr-FR" sz="2800" dirty="0" smtClean="0">
                <a:solidFill>
                  <a:srgbClr val="FF0000"/>
                </a:solidFill>
                <a:latin typeface="Calibri"/>
              </a:rPr>
            </a:br>
            <a:r>
              <a:rPr lang="fr-FR" sz="28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fr-FR" sz="2800" dirty="0" smtClean="0">
                <a:solidFill>
                  <a:srgbClr val="FF0000"/>
                </a:solidFill>
                <a:latin typeface="Calibri"/>
              </a:rPr>
            </a:br>
            <a:r>
              <a:rPr lang="fr-FR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Histoire-géographie et EMC= Des enseignements émancipateurs et porteurs de citoyenneté</a:t>
            </a:r>
            <a:r>
              <a:rPr lang="fr-FR" sz="2800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fr-FR" sz="2800" dirty="0" smtClean="0">
                <a:solidFill>
                  <a:srgbClr val="FF0000"/>
                </a:solidFill>
                <a:latin typeface="Calibri"/>
              </a:rPr>
            </a:b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1946"/>
            <a:ext cx="8229600" cy="5616054"/>
          </a:xfrm>
        </p:spPr>
        <p:txBody>
          <a:bodyPr>
            <a:normAutofit fontScale="25000" lnSpcReduction="20000"/>
          </a:bodyPr>
          <a:lstStyle/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7200" dirty="0" smtClean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7200" dirty="0" smtClean="0">
              <a:solidFill>
                <a:schemeClr val="tx1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r>
              <a:rPr lang="fr-FR" sz="7200" b="1" dirty="0" smtClean="0">
                <a:solidFill>
                  <a:schemeClr val="tx1"/>
                </a:solidFill>
              </a:rPr>
              <a:t>Acquisition de « savoirs sur le monde », de </a:t>
            </a:r>
            <a:r>
              <a:rPr lang="fr-FR" sz="7200" b="1" dirty="0" err="1" smtClean="0">
                <a:solidFill>
                  <a:schemeClr val="tx1"/>
                </a:solidFill>
              </a:rPr>
              <a:t>savoirs-faire</a:t>
            </a:r>
            <a:r>
              <a:rPr lang="fr-FR" sz="7200" b="1" dirty="0" smtClean="0">
                <a:solidFill>
                  <a:schemeClr val="tx1"/>
                </a:solidFill>
              </a:rPr>
              <a:t> pour « lire le </a:t>
            </a: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endParaRPr lang="fr-FR" sz="7200" b="1" dirty="0" smtClean="0">
              <a:solidFill>
                <a:schemeClr val="tx1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r>
              <a:rPr lang="fr-FR" sz="7200" b="1" dirty="0" smtClean="0">
                <a:solidFill>
                  <a:schemeClr val="tx1"/>
                </a:solidFill>
              </a:rPr>
              <a:t>monde » et de savoirs-être pour « être au monde » </a:t>
            </a: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7200" dirty="0" smtClean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7200" dirty="0" smtClean="0">
              <a:solidFill>
                <a:schemeClr val="tx1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endParaRPr lang="fr-FR" sz="9600" b="1" dirty="0" smtClean="0">
              <a:solidFill>
                <a:srgbClr val="FF0000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r>
              <a:rPr lang="fr-FR" sz="9600" b="1" dirty="0" smtClean="0">
                <a:solidFill>
                  <a:srgbClr val="FF0000"/>
                </a:solidFill>
                <a:latin typeface="Calibri"/>
              </a:rPr>
              <a:t>compétences transversales</a:t>
            </a: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endParaRPr lang="fr-FR" sz="8000" b="1" dirty="0" smtClean="0">
              <a:solidFill>
                <a:srgbClr val="FF0000"/>
              </a:solidFill>
              <a:latin typeface="Calibri"/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endParaRPr lang="fr-FR" sz="8000" dirty="0" smtClean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r>
              <a:rPr lang="fr-FR" sz="8000" dirty="0" smtClean="0">
                <a:solidFill>
                  <a:schemeClr val="tx1"/>
                </a:solidFill>
              </a:rPr>
              <a:t>- formation de jeunes professionnels et citoyens responsables </a:t>
            </a:r>
            <a:r>
              <a:rPr lang="fr-FR" sz="8000" b="1" dirty="0" smtClean="0">
                <a:solidFill>
                  <a:schemeClr val="tx1"/>
                </a:solidFill>
              </a:rPr>
              <a:t>: </a:t>
            </a: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endParaRPr lang="fr-FR" sz="8000" b="1" dirty="0" smtClean="0">
              <a:solidFill>
                <a:schemeClr val="tx1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r>
              <a:rPr lang="fr-FR" sz="8000" b="1" dirty="0" smtClean="0">
                <a:solidFill>
                  <a:schemeClr val="tx1"/>
                </a:solidFill>
              </a:rPr>
              <a:t>CITOYENNETÉ</a:t>
            </a: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8000" dirty="0" smtClean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r>
              <a:rPr lang="fr-FR" sz="8000" dirty="0" smtClean="0">
                <a:solidFill>
                  <a:schemeClr val="tx1"/>
                </a:solidFill>
              </a:rPr>
              <a:t>-conscients et aptes à évoluer dans des contextes différents </a:t>
            </a:r>
            <a:r>
              <a:rPr lang="fr-FR" sz="8000" b="1" dirty="0" smtClean="0">
                <a:solidFill>
                  <a:schemeClr val="tx1"/>
                </a:solidFill>
              </a:rPr>
              <a:t>: </a:t>
            </a: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endParaRPr lang="fr-FR" sz="8000" b="1" dirty="0" smtClean="0">
              <a:solidFill>
                <a:schemeClr val="tx1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r>
              <a:rPr lang="fr-FR" sz="8000" b="1" dirty="0" smtClean="0">
                <a:solidFill>
                  <a:schemeClr val="tx1"/>
                </a:solidFill>
              </a:rPr>
              <a:t>MOBILITÉ sociale, géographique, culturelle, intellectuelle…</a:t>
            </a: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8000" dirty="0" smtClean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8000" dirty="0" smtClean="0">
              <a:solidFill>
                <a:schemeClr val="tx1"/>
              </a:solidFill>
            </a:endParaRP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r>
              <a:rPr lang="fr-FR" sz="8000" dirty="0" smtClean="0">
                <a:solidFill>
                  <a:schemeClr val="tx1"/>
                </a:solidFill>
              </a:rPr>
              <a:t>-et prêts à s’engager dans la société et le monde professionnel :</a:t>
            </a: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sz="8000" dirty="0" smtClean="0">
              <a:solidFill>
                <a:schemeClr val="tx1"/>
              </a:solidFill>
            </a:endParaRPr>
          </a:p>
          <a:p>
            <a:pPr marL="0" indent="0" algn="ctr" defTabSz="457200">
              <a:spcBef>
                <a:spcPts val="0"/>
              </a:spcBef>
              <a:buClrTx/>
              <a:buNone/>
              <a:defRPr/>
            </a:pPr>
            <a:r>
              <a:rPr lang="fr-FR" sz="8000" b="1" dirty="0" smtClean="0">
                <a:solidFill>
                  <a:schemeClr val="tx1"/>
                </a:solidFill>
              </a:rPr>
              <a:t>ENGAGEMENT, SOCIALISATION</a:t>
            </a: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endParaRPr lang="fr-FR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457200">
              <a:spcBef>
                <a:spcPts val="0"/>
              </a:spcBef>
              <a:buClrTx/>
              <a:buNone/>
              <a:defRPr/>
            </a:pP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4065301" y="25492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rgbClr val="FF0000"/>
                </a:solidFill>
              </a:rPr>
              <a:t/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  <a:latin typeface="Calibri"/>
              </a:rPr>
              <a:t>l’ÉCRITURE des programmes  </a:t>
            </a:r>
            <a:r>
              <a:rPr lang="fr-FR" sz="3100" dirty="0" smtClean="0">
                <a:solidFill>
                  <a:srgbClr val="FF0000"/>
                </a:solidFill>
              </a:rPr>
              <a:t>(3)</a:t>
            </a:r>
            <a:r>
              <a:rPr lang="fr-FR" sz="1050" dirty="0" smtClean="0"/>
              <a:t/>
            </a:r>
            <a:br>
              <a:rPr lang="fr-FR" sz="105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43734"/>
          </a:xfrm>
        </p:spPr>
        <p:txBody>
          <a:bodyPr>
            <a:normAutofit fontScale="25000" lnSpcReduction="20000"/>
          </a:bodyPr>
          <a:lstStyle/>
          <a:p>
            <a:r>
              <a:rPr lang="fr-FR" sz="800" dirty="0" smtClean="0"/>
              <a:t> </a:t>
            </a:r>
            <a:endParaRPr lang="fr-FR" sz="8000" dirty="0" smtClean="0"/>
          </a:p>
          <a:p>
            <a:pPr lvl="0" algn="ctr">
              <a:buNone/>
            </a:pPr>
            <a:r>
              <a:rPr lang="fr-FR" sz="7200" b="1" dirty="0" smtClean="0"/>
              <a:t>Liens Histoire et EMC</a:t>
            </a:r>
            <a:endParaRPr lang="fr-FR" sz="7200" dirty="0" smtClean="0"/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Premier thème : </a:t>
            </a:r>
            <a:r>
              <a:rPr lang="fr-FR" sz="7200" b="1" dirty="0" smtClean="0"/>
              <a:t>L’expansion du monde connu (XVe-XVIIIe siècle)</a:t>
            </a:r>
            <a:endParaRPr lang="fr-FR" sz="7200" dirty="0" smtClean="0"/>
          </a:p>
          <a:p>
            <a:pPr>
              <a:buNone/>
            </a:pPr>
            <a:endParaRPr lang="fr-FR" sz="7200" dirty="0" smtClean="0"/>
          </a:p>
          <a:p>
            <a:pPr>
              <a:buNone/>
            </a:pPr>
            <a:r>
              <a:rPr lang="fr-FR" sz="7200" dirty="0" smtClean="0"/>
              <a:t>    et </a:t>
            </a:r>
            <a:r>
              <a:rPr lang="fr-FR" sz="7200" b="1" dirty="0" smtClean="0"/>
              <a:t>« Liberté et démocratie »</a:t>
            </a:r>
            <a:r>
              <a:rPr lang="fr-FR" sz="7200" dirty="0" smtClean="0"/>
              <a:t> (thème : « La Liberté, nos libertés, ma liberté »)</a:t>
            </a:r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Second thème : </a:t>
            </a:r>
            <a:r>
              <a:rPr lang="fr-FR" sz="7200" b="1" dirty="0" smtClean="0"/>
              <a:t>L’Amérique et l’Europe en révolution (des années 1760 à1804) </a:t>
            </a:r>
            <a:r>
              <a:rPr lang="fr-FR" sz="7200" dirty="0" smtClean="0"/>
              <a:t>et</a:t>
            </a:r>
            <a:r>
              <a:rPr lang="fr-FR" sz="7200" b="1" dirty="0" smtClean="0"/>
              <a:t> « Liberté et démocratie » </a:t>
            </a:r>
            <a:r>
              <a:rPr lang="fr-FR" sz="7200" dirty="0" smtClean="0"/>
              <a:t>(thème : « La Liberté, nos libertés, ma liberté »)</a:t>
            </a:r>
          </a:p>
          <a:p>
            <a:endParaRPr lang="fr-FR" sz="7200" dirty="0" smtClean="0"/>
          </a:p>
          <a:p>
            <a:pPr lvl="0" algn="ctr">
              <a:buNone/>
            </a:pPr>
            <a:r>
              <a:rPr lang="fr-FR" sz="7200" b="1" dirty="0" smtClean="0"/>
              <a:t>Liens Géographie et EMC</a:t>
            </a:r>
            <a:endParaRPr lang="fr-FR" sz="7200" dirty="0" smtClean="0"/>
          </a:p>
          <a:p>
            <a:pPr>
              <a:buNone/>
            </a:pPr>
            <a:endParaRPr lang="fr-FR" sz="7200" dirty="0" smtClean="0"/>
          </a:p>
          <a:p>
            <a:r>
              <a:rPr lang="fr-FR" sz="7200" dirty="0" smtClean="0"/>
              <a:t>Second thème : </a:t>
            </a:r>
            <a:r>
              <a:rPr lang="fr-FR" sz="7200" b="1" dirty="0" smtClean="0"/>
              <a:t>« Une circulation croissante et diverse des personnes</a:t>
            </a:r>
            <a:endParaRPr lang="fr-FR" sz="7200" dirty="0" smtClean="0"/>
          </a:p>
          <a:p>
            <a:pPr lvl="0">
              <a:buNone/>
            </a:pPr>
            <a:r>
              <a:rPr lang="fr-FR" sz="7200" b="1" dirty="0" smtClean="0"/>
              <a:t>l’échelle mondiale » et « Liberté et démocratie » </a:t>
            </a:r>
            <a:r>
              <a:rPr lang="fr-FR" sz="7200" dirty="0" smtClean="0"/>
              <a:t>(thème : « La Liberté, nos</a:t>
            </a:r>
            <a:r>
              <a:rPr lang="fr-FR" sz="7200" b="1" dirty="0" smtClean="0"/>
              <a:t> </a:t>
            </a:r>
            <a:r>
              <a:rPr lang="fr-FR" sz="7200" dirty="0" smtClean="0"/>
              <a:t>libertés, ma liberté »).</a:t>
            </a:r>
          </a:p>
          <a:p>
            <a:endParaRPr lang="fr-FR" sz="7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 smtClean="0">
                <a:solidFill>
                  <a:srgbClr val="FF0000"/>
                </a:solidFill>
              </a:rPr>
              <a:t/>
            </a:r>
            <a:br>
              <a:rPr lang="fr-FR" sz="27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Calibri"/>
              </a:rPr>
              <a:t>l’ÉCRITURE des programmes  (4)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939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smtClean="0"/>
              <a:t> </a:t>
            </a:r>
          </a:p>
          <a:p>
            <a:pPr lvl="0" algn="ctr">
              <a:buNone/>
            </a:pPr>
            <a:r>
              <a:rPr lang="fr-FR" b="1" dirty="0" smtClean="0"/>
              <a:t>Liens Géographie et l’économie-droit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dirty="0" smtClean="0"/>
              <a:t>Premier thème : </a:t>
            </a:r>
            <a:r>
              <a:rPr lang="fr-FR" b="1" dirty="0" smtClean="0"/>
              <a:t>Des réseaux de production et d’échanges</a:t>
            </a:r>
            <a:endParaRPr lang="fr-FR" dirty="0" smtClean="0"/>
          </a:p>
          <a:p>
            <a:r>
              <a:rPr lang="fr-FR" b="1" dirty="0" smtClean="0"/>
              <a:t>mondialisés </a:t>
            </a:r>
            <a:r>
              <a:rPr lang="fr-FR" dirty="0" smtClean="0"/>
              <a:t>et</a:t>
            </a:r>
            <a:r>
              <a:rPr lang="fr-FR" b="1" dirty="0" smtClean="0"/>
              <a:t> « L’État : quel rôle dans l’activité économique ? »</a:t>
            </a:r>
            <a:endParaRPr lang="fr-FR" dirty="0" smtClean="0"/>
          </a:p>
          <a:p>
            <a:endParaRPr lang="fr-FR" dirty="0" smtClean="0"/>
          </a:p>
          <a:p>
            <a:pPr lvl="0" algn="ctr">
              <a:buNone/>
            </a:pPr>
            <a:r>
              <a:rPr lang="fr-FR" b="1" dirty="0" smtClean="0"/>
              <a:t>Liens Histoire et français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Second thème : </a:t>
            </a:r>
            <a:r>
              <a:rPr lang="fr-FR" b="1" dirty="0" smtClean="0"/>
              <a:t>L’Amérique et l’Europe en révolution (des années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  1760 à 1804) </a:t>
            </a:r>
            <a:r>
              <a:rPr lang="fr-FR" dirty="0" smtClean="0"/>
              <a:t>et</a:t>
            </a:r>
            <a:r>
              <a:rPr lang="fr-FR" b="1" dirty="0" smtClean="0"/>
              <a:t> « Dire et se faire entendre : jeux et enjeux de la parole »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r>
              <a:rPr lang="fr-FR" dirty="0" smtClean="0"/>
              <a:t> Second thème : </a:t>
            </a:r>
            <a:r>
              <a:rPr lang="fr-FR" b="1" dirty="0" smtClean="0"/>
              <a:t>L’Amérique et l’Europe en révolution (des années 1760 à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>
                <a:solidFill>
                  <a:srgbClr val="FF0000"/>
                </a:solidFill>
              </a:rPr>
              <a:t/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Calibri"/>
              </a:rPr>
              <a:t>l’ÉCRITURE des programmes  (5)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5970"/>
            <a:ext cx="8229600" cy="5513696"/>
          </a:xfrm>
        </p:spPr>
        <p:txBody>
          <a:bodyPr>
            <a:normAutofit fontScale="25000" lnSpcReduction="20000"/>
          </a:bodyPr>
          <a:lstStyle/>
          <a:p>
            <a:pPr lvl="0" algn="ctr"/>
            <a:r>
              <a:rPr lang="fr-FR" sz="8000" b="1" dirty="0" smtClean="0"/>
              <a:t>Lien avec l’Éducation Artistique et Culturelle </a:t>
            </a:r>
            <a:r>
              <a:rPr lang="fr-FR" sz="8000" dirty="0" smtClean="0"/>
              <a:t>:</a:t>
            </a:r>
          </a:p>
          <a:p>
            <a:pPr lvl="0"/>
            <a:r>
              <a:rPr lang="fr-FR" sz="8000" dirty="0" smtClean="0"/>
              <a:t>construire une culture riche et personnelle,</a:t>
            </a:r>
          </a:p>
          <a:p>
            <a:pPr>
              <a:buNone/>
            </a:pPr>
            <a:r>
              <a:rPr lang="fr-FR" sz="8000" dirty="0" smtClean="0"/>
              <a:t> </a:t>
            </a:r>
          </a:p>
          <a:p>
            <a:pPr lvl="0"/>
            <a:r>
              <a:rPr lang="fr-FR" sz="8000" dirty="0" smtClean="0"/>
              <a:t>développer et renforcer la pratique artistique,</a:t>
            </a:r>
          </a:p>
          <a:p>
            <a:pPr>
              <a:buNone/>
            </a:pPr>
            <a:r>
              <a:rPr lang="fr-FR" sz="8000" dirty="0" smtClean="0"/>
              <a:t> </a:t>
            </a:r>
          </a:p>
          <a:p>
            <a:pPr lvl="0"/>
            <a:r>
              <a:rPr lang="fr-FR" sz="8000" dirty="0" smtClean="0"/>
              <a:t>permettre la rencontre des artistes et des œuvres et la fréquentation de lieux culturels de nature variée (musées, archives, théâtres, etc.).</a:t>
            </a:r>
          </a:p>
          <a:p>
            <a:pPr algn="ctr">
              <a:buNone/>
            </a:pPr>
            <a:r>
              <a:rPr lang="fr-FR" sz="8000" dirty="0" smtClean="0"/>
              <a:t> </a:t>
            </a:r>
          </a:p>
          <a:p>
            <a:pPr lvl="0" algn="ctr"/>
            <a:r>
              <a:rPr lang="fr-FR" sz="8000" b="1" dirty="0" smtClean="0"/>
              <a:t>L’HG et le chef d’œuvre </a:t>
            </a:r>
            <a:r>
              <a:rPr lang="fr-FR" sz="8000" dirty="0" smtClean="0"/>
              <a:t>:</a:t>
            </a:r>
          </a:p>
          <a:p>
            <a:pPr lvl="0"/>
            <a:r>
              <a:rPr lang="fr-FR" sz="8000" dirty="0" smtClean="0"/>
              <a:t>contribuer au succès du projet individuel et collectif</a:t>
            </a:r>
          </a:p>
          <a:p>
            <a:pPr>
              <a:buNone/>
            </a:pPr>
            <a:r>
              <a:rPr lang="fr-FR" sz="8000" dirty="0" smtClean="0"/>
              <a:t> </a:t>
            </a:r>
          </a:p>
          <a:p>
            <a:pPr lvl="0"/>
            <a:r>
              <a:rPr lang="fr-FR" sz="8000" dirty="0" smtClean="0"/>
              <a:t>mobiliser des connaissances appropriées,</a:t>
            </a:r>
          </a:p>
          <a:p>
            <a:pPr>
              <a:buNone/>
            </a:pPr>
            <a:r>
              <a:rPr lang="fr-FR" sz="8000" dirty="0" smtClean="0"/>
              <a:t> </a:t>
            </a:r>
          </a:p>
          <a:p>
            <a:pPr lvl="0"/>
            <a:r>
              <a:rPr lang="fr-FR" sz="8000" dirty="0" smtClean="0"/>
              <a:t>construire une pensée autonome,</a:t>
            </a:r>
          </a:p>
          <a:p>
            <a:pPr>
              <a:buNone/>
            </a:pPr>
            <a:r>
              <a:rPr lang="fr-FR" sz="8000" dirty="0" smtClean="0"/>
              <a:t> </a:t>
            </a:r>
          </a:p>
          <a:p>
            <a:pPr lvl="0"/>
            <a:r>
              <a:rPr lang="fr-FR" sz="8000" dirty="0" smtClean="0"/>
              <a:t>collaborer et échanger.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0000"/>
                </a:solidFill>
                <a:latin typeface="Calibri"/>
              </a:rPr>
              <a:t>l’ÉCRITURE des programmes  (6)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800" dirty="0" smtClean="0"/>
              <a:t> </a:t>
            </a:r>
            <a:endParaRPr lang="fr-FR" sz="3200" dirty="0" smtClean="0"/>
          </a:p>
          <a:p>
            <a:endParaRPr lang="fr-FR" sz="2900" dirty="0" smtClean="0"/>
          </a:p>
          <a:p>
            <a:pPr lvl="0"/>
            <a:r>
              <a:rPr lang="fr-FR" sz="5100" b="1" dirty="0" smtClean="0"/>
              <a:t>L’HG et l’accompagnement personnalisé</a:t>
            </a:r>
            <a:endParaRPr lang="fr-FR" sz="5100" dirty="0" smtClean="0"/>
          </a:p>
          <a:p>
            <a:pPr>
              <a:buNone/>
            </a:pPr>
            <a:r>
              <a:rPr lang="fr-FR" sz="2900" dirty="0" smtClean="0"/>
              <a:t> </a:t>
            </a:r>
          </a:p>
          <a:p>
            <a:pPr lvl="1"/>
            <a:r>
              <a:rPr lang="fr-FR" sz="2900" dirty="0" smtClean="0">
                <a:solidFill>
                  <a:srgbClr val="070A0F"/>
                </a:solidFill>
              </a:rPr>
              <a:t>mener </a:t>
            </a:r>
            <a:r>
              <a:rPr lang="fr-FR" sz="2900" b="1" dirty="0" smtClean="0">
                <a:solidFill>
                  <a:srgbClr val="070A0F"/>
                </a:solidFill>
              </a:rPr>
              <a:t>une recherche documentaire notamment numérique</a:t>
            </a:r>
          </a:p>
          <a:p>
            <a:pPr>
              <a:buNone/>
            </a:pPr>
            <a:r>
              <a:rPr lang="fr-FR" sz="2900" dirty="0" smtClean="0">
                <a:solidFill>
                  <a:srgbClr val="070A0F"/>
                </a:solidFill>
              </a:rPr>
              <a:t> </a:t>
            </a:r>
          </a:p>
          <a:p>
            <a:pPr lvl="1"/>
            <a:r>
              <a:rPr lang="fr-FR" sz="2900" dirty="0" smtClean="0">
                <a:solidFill>
                  <a:srgbClr val="070A0F"/>
                </a:solidFill>
              </a:rPr>
              <a:t>analyser et comprendre des documents de nature variée</a:t>
            </a:r>
          </a:p>
          <a:p>
            <a:pPr>
              <a:buNone/>
            </a:pPr>
            <a:r>
              <a:rPr lang="fr-FR" sz="2900" dirty="0" smtClean="0">
                <a:solidFill>
                  <a:srgbClr val="070A0F"/>
                </a:solidFill>
              </a:rPr>
              <a:t> </a:t>
            </a:r>
          </a:p>
          <a:p>
            <a:pPr lvl="1"/>
            <a:r>
              <a:rPr lang="fr-FR" sz="2900" dirty="0" smtClean="0">
                <a:solidFill>
                  <a:srgbClr val="070A0F"/>
                </a:solidFill>
              </a:rPr>
              <a:t>construire un regard vigilant et critique</a:t>
            </a:r>
          </a:p>
          <a:p>
            <a:pPr>
              <a:buNone/>
            </a:pPr>
            <a:r>
              <a:rPr lang="fr-FR" sz="2900" dirty="0" smtClean="0">
                <a:solidFill>
                  <a:srgbClr val="070A0F"/>
                </a:solidFill>
              </a:rPr>
              <a:t> </a:t>
            </a:r>
          </a:p>
          <a:p>
            <a:pPr lvl="1"/>
            <a:r>
              <a:rPr lang="fr-FR" sz="2900" dirty="0" smtClean="0">
                <a:solidFill>
                  <a:srgbClr val="070A0F"/>
                </a:solidFill>
              </a:rPr>
              <a:t>utiliser des repères</a:t>
            </a:r>
          </a:p>
          <a:p>
            <a:pPr>
              <a:buNone/>
            </a:pPr>
            <a:r>
              <a:rPr lang="fr-FR" sz="2900" dirty="0" smtClean="0">
                <a:solidFill>
                  <a:srgbClr val="070A0F"/>
                </a:solidFill>
              </a:rPr>
              <a:t> </a:t>
            </a:r>
          </a:p>
          <a:p>
            <a:pPr lvl="1"/>
            <a:r>
              <a:rPr lang="fr-FR" sz="2900" dirty="0" smtClean="0">
                <a:solidFill>
                  <a:srgbClr val="070A0F"/>
                </a:solidFill>
              </a:rPr>
              <a:t>mémoriser</a:t>
            </a:r>
          </a:p>
          <a:p>
            <a:pPr>
              <a:buNone/>
            </a:pPr>
            <a:r>
              <a:rPr lang="fr-FR" sz="2900" dirty="0" smtClean="0">
                <a:solidFill>
                  <a:srgbClr val="070A0F"/>
                </a:solidFill>
              </a:rPr>
              <a:t> </a:t>
            </a:r>
          </a:p>
          <a:p>
            <a:pPr lvl="1"/>
            <a:r>
              <a:rPr lang="fr-FR" sz="2900" dirty="0" smtClean="0">
                <a:solidFill>
                  <a:srgbClr val="070A0F"/>
                </a:solidFill>
              </a:rPr>
              <a:t>s’approprier des notions</a:t>
            </a:r>
          </a:p>
          <a:p>
            <a:pPr>
              <a:buNone/>
            </a:pPr>
            <a:r>
              <a:rPr lang="fr-FR" sz="2900" dirty="0" smtClean="0">
                <a:solidFill>
                  <a:srgbClr val="070A0F"/>
                </a:solidFill>
              </a:rPr>
              <a:t> </a:t>
            </a:r>
          </a:p>
          <a:p>
            <a:pPr lvl="1"/>
            <a:r>
              <a:rPr lang="fr-FR" sz="2900" dirty="0" smtClean="0">
                <a:solidFill>
                  <a:srgbClr val="070A0F"/>
                </a:solidFill>
              </a:rPr>
              <a:t>s’exprimer à l’oral ou à l’écrit.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FF0000"/>
                </a:solidFill>
                <a:latin typeface="Calibri"/>
              </a:rPr>
              <a:t>l’ÉCRITURE des programmes  (7)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34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dirty="0" smtClean="0"/>
          </a:p>
          <a:p>
            <a:pPr lvl="0"/>
            <a:r>
              <a:rPr lang="fr-FR" b="1" dirty="0" smtClean="0"/>
              <a:t>Préparer la poursuite d’études et l’insertion dans la vie professionnelle</a:t>
            </a:r>
            <a:endParaRPr lang="fr-FR" sz="1050" dirty="0" smtClean="0"/>
          </a:p>
          <a:p>
            <a:pPr>
              <a:buNone/>
            </a:pPr>
            <a:r>
              <a:rPr lang="fr-FR" dirty="0" smtClean="0"/>
              <a:t> </a:t>
            </a:r>
            <a:endParaRPr lang="fr-FR" sz="1200" dirty="0" smtClean="0"/>
          </a:p>
          <a:p>
            <a:pPr lvl="1"/>
            <a:r>
              <a:rPr lang="fr-FR" dirty="0" smtClean="0"/>
              <a:t>approfondir la construction d’une </a:t>
            </a:r>
            <a:r>
              <a:rPr lang="fr-FR" b="1" dirty="0" smtClean="0"/>
              <a:t>culture générale </a:t>
            </a:r>
            <a:r>
              <a:rPr lang="fr-FR" dirty="0" smtClean="0"/>
              <a:t>en histoire et géographie en poursuivant le développement des compétences, méthodes et démarches,</a:t>
            </a:r>
            <a:endParaRPr lang="fr-FR" sz="1000" dirty="0" smtClean="0"/>
          </a:p>
          <a:p>
            <a:pPr>
              <a:buNone/>
            </a:pPr>
            <a:r>
              <a:rPr lang="fr-FR" dirty="0" smtClean="0"/>
              <a:t> </a:t>
            </a:r>
            <a:endParaRPr lang="fr-FR" sz="1200" dirty="0" smtClean="0"/>
          </a:p>
          <a:p>
            <a:pPr lvl="1"/>
            <a:r>
              <a:rPr lang="fr-FR" dirty="0" smtClean="0"/>
              <a:t>réinvestir, approfondir et enrichir les repères historiques et spatiaux, les notions et les capacités travaillées au collège (cycle 4 )</a:t>
            </a:r>
            <a:endParaRPr lang="fr-FR" sz="1000" dirty="0" smtClean="0"/>
          </a:p>
          <a:p>
            <a:pPr>
              <a:buNone/>
            </a:pPr>
            <a:r>
              <a:rPr lang="fr-FR" dirty="0" smtClean="0"/>
              <a:t> </a:t>
            </a:r>
            <a:endParaRPr lang="fr-FR" sz="1200" dirty="0" smtClean="0"/>
          </a:p>
          <a:p>
            <a:pPr lvl="1"/>
            <a:r>
              <a:rPr lang="fr-FR" b="1" dirty="0" smtClean="0"/>
              <a:t>éclairer les mutations de l’économie et de la société </a:t>
            </a:r>
            <a:r>
              <a:rPr lang="fr-FR" dirty="0" smtClean="0"/>
              <a:t>que les élèves peuvent appréhender dans leurs périodes de formation en milieu professionnel ou par l’actualité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>
                <a:solidFill>
                  <a:srgbClr val="FF0000"/>
                </a:solidFill>
              </a:rPr>
              <a:t> </a:t>
            </a:r>
            <a:r>
              <a:rPr lang="fr-FR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l’ÉCRITURE des programmes  (8) </a:t>
            </a:r>
            <a:r>
              <a:rPr lang="fr-FR" sz="1050" dirty="0" smtClean="0"/>
              <a:t/>
            </a:r>
            <a:br>
              <a:rPr lang="fr-FR" sz="105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4687"/>
            <a:ext cx="8229600" cy="605592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fr-FR" sz="9600" dirty="0" smtClean="0"/>
          </a:p>
          <a:p>
            <a:pPr algn="ctr">
              <a:buNone/>
            </a:pPr>
            <a:r>
              <a:rPr lang="fr-FR" sz="8000" dirty="0" smtClean="0">
                <a:solidFill>
                  <a:schemeClr val="tx1"/>
                </a:solidFill>
              </a:rPr>
              <a:t>• </a:t>
            </a:r>
            <a:r>
              <a:rPr lang="fr-FR" sz="8000" b="1" dirty="0" smtClean="0">
                <a:solidFill>
                  <a:schemeClr val="tx1"/>
                </a:solidFill>
              </a:rPr>
              <a:t>Des mises en œuvre au choix du professeur </a:t>
            </a:r>
          </a:p>
          <a:p>
            <a:pPr algn="ctr">
              <a:buNone/>
            </a:pPr>
            <a:endParaRPr lang="fr-FR" sz="8000" dirty="0" smtClean="0">
              <a:solidFill>
                <a:schemeClr val="tx1"/>
              </a:solidFill>
            </a:endParaRPr>
          </a:p>
          <a:p>
            <a:pPr lvl="0"/>
            <a:r>
              <a:rPr lang="fr-FR" sz="7200" b="1" dirty="0" smtClean="0"/>
              <a:t>Choix</a:t>
            </a:r>
            <a:r>
              <a:rPr lang="fr-FR" sz="7200" dirty="0" smtClean="0"/>
              <a:t> de l’ordre de traitement des thèmes, des démarches d’enseignement, des acteurs historiques et des espaces géographiques, des supports et des ressources.</a:t>
            </a:r>
          </a:p>
          <a:p>
            <a:pPr>
              <a:buNone/>
            </a:pPr>
            <a:r>
              <a:rPr lang="fr-FR" sz="7200" dirty="0" smtClean="0"/>
              <a:t> </a:t>
            </a:r>
          </a:p>
          <a:p>
            <a:pPr lvl="0"/>
            <a:r>
              <a:rPr lang="fr-FR" sz="7200" b="1" dirty="0" smtClean="0"/>
              <a:t>diversité des traces écrites </a:t>
            </a:r>
            <a:r>
              <a:rPr lang="fr-FR" sz="7200" dirty="0" smtClean="0"/>
              <a:t>: travail sur croquis (croquis de paysage, croquis sur un fond de carte) et schéma, activités d’écriture (permettant de raconter à l’écrit comme à l’oral, de décrire et d’expliquer ou de rendre compte de l’analyse d’un document)</a:t>
            </a:r>
          </a:p>
          <a:p>
            <a:endParaRPr lang="fr-FR" sz="7200" dirty="0" smtClean="0"/>
          </a:p>
          <a:p>
            <a:pPr lvl="0"/>
            <a:r>
              <a:rPr lang="fr-FR" sz="7200" b="1" dirty="0" smtClean="0"/>
              <a:t>expression orale </a:t>
            </a:r>
            <a:r>
              <a:rPr lang="fr-FR" sz="7200" dirty="0" smtClean="0"/>
              <a:t>dans tous les thèmes.</a:t>
            </a:r>
          </a:p>
          <a:p>
            <a:endParaRPr lang="fr-FR" sz="7200" dirty="0" smtClean="0"/>
          </a:p>
          <a:p>
            <a:pPr lvl="1">
              <a:buNone/>
            </a:pPr>
            <a:r>
              <a:rPr lang="fr-FR" sz="7200" b="1" dirty="0" smtClean="0"/>
              <a:t>                                               MAIS</a:t>
            </a:r>
            <a:endParaRPr lang="fr-FR" sz="7200" dirty="0" smtClean="0"/>
          </a:p>
          <a:p>
            <a:endParaRPr lang="fr-FR" sz="7200" dirty="0" smtClean="0"/>
          </a:p>
          <a:p>
            <a:pPr lvl="0"/>
            <a:r>
              <a:rPr lang="fr-FR" sz="7200" b="1" dirty="0" smtClean="0"/>
              <a:t>les capacités, les notions et les repères précisés identifient les acquis à évaluer dans le parcours conduisant au CAP et au baccalauréat professionnel</a:t>
            </a:r>
            <a:endParaRPr lang="fr-FR" sz="7200" dirty="0" smtClean="0"/>
          </a:p>
          <a:p>
            <a:endParaRPr lang="fr-FR" sz="7200" dirty="0" smtClean="0"/>
          </a:p>
          <a:p>
            <a:pPr lvl="0"/>
            <a:r>
              <a:rPr lang="fr-FR" sz="7200" dirty="0" smtClean="0"/>
              <a:t>des capacités indissociables de l’acquisition des connaissances.</a:t>
            </a:r>
          </a:p>
          <a:p>
            <a:endParaRPr lang="fr-FR" sz="7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70C0"/>
                </a:solidFill>
              </a:rPr>
              <a:t>ACADÉMIE DE GUYANE- 2019-2020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PRÉSENTATION </a:t>
            </a: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DES</a:t>
            </a:r>
          </a:p>
          <a:p>
            <a:pPr lvl="0" algn="ctr">
              <a:buNone/>
            </a:pP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 </a:t>
            </a: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PROGRAMMES </a:t>
            </a: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D’HISTOIRE-</a:t>
            </a:r>
          </a:p>
          <a:p>
            <a:pPr lvl="0" algn="ctr">
              <a:buNone/>
            </a:pP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GÉOGRAPHIE </a:t>
            </a: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DE LA VOIE </a:t>
            </a:r>
            <a:endParaRPr lang="fr-FR" sz="4800" b="1" dirty="0" smtClean="0">
              <a:solidFill>
                <a:schemeClr val="tx1"/>
              </a:solidFill>
              <a:latin typeface="Candara"/>
            </a:endParaRPr>
          </a:p>
          <a:p>
            <a:pPr lvl="0" algn="ctr">
              <a:buNone/>
            </a:pPr>
            <a:r>
              <a:rPr lang="fr-FR" sz="4800" b="1" dirty="0" smtClean="0">
                <a:solidFill>
                  <a:schemeClr val="tx1"/>
                </a:solidFill>
                <a:latin typeface="Candara"/>
              </a:rPr>
              <a:t>PROFESSIONNELLE</a:t>
            </a:r>
            <a:endParaRPr lang="fr-FR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200" dirty="0" smtClean="0">
                <a:solidFill>
                  <a:srgbClr val="FF0000"/>
                </a:solidFill>
                <a:latin typeface="Calibri"/>
              </a:rPr>
              <a:t> l’ÉCRITURE des programmes (9)</a:t>
            </a:r>
            <a:br>
              <a:rPr lang="fr-FR" sz="3200" dirty="0" smtClean="0">
                <a:solidFill>
                  <a:srgbClr val="FF0000"/>
                </a:solidFill>
                <a:latin typeface="Calibri"/>
              </a:rPr>
            </a:br>
            <a:r>
              <a:rPr lang="fr-FR" sz="32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27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Pour </a:t>
            </a:r>
            <a:r>
              <a:rPr lang="fr-FR" b="1" dirty="0" smtClean="0"/>
              <a:t>CHAQUE</a:t>
            </a:r>
            <a:r>
              <a:rPr lang="fr-FR" dirty="0" smtClean="0"/>
              <a:t> thème, le programme identifie précisément :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r>
              <a:rPr lang="fr-FR" b="1" dirty="0" smtClean="0"/>
              <a:t>le sens du thème proposé avec un commentaire </a:t>
            </a:r>
            <a:r>
              <a:rPr lang="fr-FR" dirty="0" smtClean="0"/>
              <a:t>: repères,</a:t>
            </a:r>
            <a:r>
              <a:rPr lang="fr-FR" b="1" dirty="0" smtClean="0"/>
              <a:t> </a:t>
            </a:r>
            <a:r>
              <a:rPr lang="fr-FR" dirty="0" smtClean="0"/>
              <a:t>notions et mots- clés s’inscrivent dans le thème, de même que les capacités, distribuées tout au long du commentaire.</a:t>
            </a:r>
          </a:p>
          <a:p>
            <a:pPr>
              <a:buNone/>
            </a:pPr>
            <a:r>
              <a:rPr lang="fr-FR" dirty="0" smtClean="0"/>
              <a:t> </a:t>
            </a:r>
          </a:p>
          <a:p>
            <a:r>
              <a:rPr lang="fr-FR" b="1" dirty="0" smtClean="0"/>
              <a:t>les capacités travaillées par les élèves </a:t>
            </a:r>
            <a:r>
              <a:rPr lang="fr-FR" dirty="0" smtClean="0"/>
              <a:t>en lien avec la grille des</a:t>
            </a:r>
            <a:r>
              <a:rPr lang="fr-FR" b="1" dirty="0" smtClean="0"/>
              <a:t> </a:t>
            </a:r>
            <a:r>
              <a:rPr lang="fr-FR" dirty="0" smtClean="0"/>
              <a:t>compétences disciplinaires, </a:t>
            </a:r>
            <a:r>
              <a:rPr lang="fr-FR" b="1" dirty="0" smtClean="0">
                <a:solidFill>
                  <a:srgbClr val="FF0000"/>
                </a:solidFill>
              </a:rPr>
              <a:t>voir fiches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les notions et mots-clés </a:t>
            </a:r>
            <a:r>
              <a:rPr lang="fr-FR" dirty="0" smtClean="0"/>
              <a:t>(quelques notions et mots-clés) à</a:t>
            </a:r>
            <a:r>
              <a:rPr lang="fr-FR" b="1" dirty="0" smtClean="0"/>
              <a:t> </a:t>
            </a:r>
            <a:r>
              <a:rPr lang="fr-FR" dirty="0" smtClean="0"/>
              <a:t>mobiliser,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les repères en histoire et en géographie : </a:t>
            </a:r>
            <a:r>
              <a:rPr lang="fr-FR" dirty="0" smtClean="0"/>
              <a:t>les</a:t>
            </a:r>
            <a:r>
              <a:rPr lang="fr-FR" b="1" dirty="0" smtClean="0"/>
              <a:t> repères du collège sont identifiés en italique en HG</a:t>
            </a:r>
            <a:r>
              <a:rPr lang="fr-FR" dirty="0" smtClean="0"/>
              <a:t>. </a:t>
            </a:r>
            <a:r>
              <a:rPr lang="fr-FR" b="1" dirty="0" smtClean="0">
                <a:solidFill>
                  <a:srgbClr val="FF0000"/>
                </a:solidFill>
              </a:rPr>
              <a:t>Voir fiches.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792631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Avant-propos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3960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fr-FR" dirty="0" smtClean="0"/>
          </a:p>
          <a:p>
            <a:pPr lvl="0" algn="just"/>
            <a:endParaRPr lang="fr-FR" sz="8600" b="1" dirty="0" smtClean="0"/>
          </a:p>
          <a:p>
            <a:pPr lvl="0" algn="just"/>
            <a:r>
              <a:rPr lang="fr-FR" sz="8600" b="1" dirty="0" smtClean="0"/>
              <a:t>Former le caractère par la discipline de l’esprit et le développement des vertus intellectuelles ; </a:t>
            </a:r>
          </a:p>
          <a:p>
            <a:pPr lvl="0" algn="just"/>
            <a:r>
              <a:rPr lang="fr-FR" sz="8600" b="1" dirty="0" smtClean="0"/>
              <a:t>apprendre à bien conduire sa raison, en élèves de ces héritiers français du message socratique, Montaigne et Descartes ;</a:t>
            </a:r>
          </a:p>
          <a:p>
            <a:pPr>
              <a:buNone/>
            </a:pPr>
            <a:endParaRPr lang="fr-FR" sz="8600" b="1" dirty="0" smtClean="0"/>
          </a:p>
          <a:p>
            <a:r>
              <a:rPr lang="fr-FR" sz="8600" b="1" dirty="0" smtClean="0"/>
              <a:t>à garder toujours éveillé l’esprit critique ;</a:t>
            </a:r>
          </a:p>
          <a:p>
            <a:pPr>
              <a:buNone/>
            </a:pPr>
            <a:endParaRPr lang="fr-FR" sz="8600" b="1" dirty="0" smtClean="0"/>
          </a:p>
          <a:p>
            <a:r>
              <a:rPr lang="fr-FR" sz="8600" b="1" dirty="0" smtClean="0"/>
              <a:t>à démêler le vrai du faux ; à douter sainement ;</a:t>
            </a:r>
          </a:p>
          <a:p>
            <a:r>
              <a:rPr lang="fr-FR" sz="8600" b="1" dirty="0" smtClean="0"/>
              <a:t>à observer ;</a:t>
            </a:r>
          </a:p>
          <a:p>
            <a:r>
              <a:rPr lang="fr-FR" sz="8600" b="1" dirty="0" smtClean="0"/>
              <a:t>à comprendre autant qu’à connaître ;</a:t>
            </a:r>
          </a:p>
          <a:p>
            <a:r>
              <a:rPr lang="fr-FR" sz="8600" b="1" dirty="0" smtClean="0"/>
              <a:t>à librement épanouir sa personnalité. »</a:t>
            </a:r>
          </a:p>
          <a:p>
            <a:pPr>
              <a:buNone/>
            </a:pPr>
            <a:endParaRPr lang="fr-FR" sz="8600" b="1" dirty="0" smtClean="0"/>
          </a:p>
          <a:p>
            <a:pPr>
              <a:buNone/>
            </a:pPr>
            <a:r>
              <a:rPr lang="fr-FR" sz="8600" b="1" dirty="0" smtClean="0"/>
              <a:t>Jean Zay, </a:t>
            </a:r>
            <a:r>
              <a:rPr lang="fr-FR" sz="8600" b="1" i="1" dirty="0" smtClean="0"/>
              <a:t>Notes du 2 juin </a:t>
            </a:r>
            <a:r>
              <a:rPr lang="fr-FR" sz="5100" b="1" i="1" dirty="0" smtClean="0"/>
              <a:t>1943</a:t>
            </a:r>
            <a:r>
              <a:rPr lang="fr-FR" sz="5100" b="1" dirty="0" smtClean="0"/>
              <a:t>, cité par Jérôme </a:t>
            </a:r>
            <a:r>
              <a:rPr lang="fr-FR" sz="5100" b="1" dirty="0" err="1" smtClean="0"/>
              <a:t>Grondeux</a:t>
            </a:r>
            <a:r>
              <a:rPr lang="fr-FR" sz="5100" b="1" dirty="0" smtClean="0"/>
              <a:t>, IGESR, in Revue </a:t>
            </a:r>
            <a:r>
              <a:rPr lang="fr-FR" sz="5100" b="1" i="1" dirty="0" smtClean="0"/>
              <a:t>Sciences humaines</a:t>
            </a:r>
            <a:endParaRPr lang="fr-FR" sz="5100" b="1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Organisation formation (1)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982029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b="1" dirty="0" smtClean="0"/>
              <a:t>JOUR 1</a:t>
            </a:r>
          </a:p>
          <a:p>
            <a:pPr>
              <a:buNone/>
            </a:pPr>
            <a:r>
              <a:rPr lang="fr-FR" b="1" dirty="0" smtClean="0"/>
              <a:t>1-INTERVENTION IEN </a:t>
            </a:r>
            <a:r>
              <a:rPr lang="fr-FR" dirty="0" smtClean="0"/>
              <a:t>: 45mn</a:t>
            </a:r>
          </a:p>
          <a:p>
            <a:pPr>
              <a:buNone/>
            </a:pPr>
            <a:r>
              <a:rPr lang="fr-FR" dirty="0" smtClean="0"/>
              <a:t>-objectifs de la formation</a:t>
            </a:r>
          </a:p>
          <a:p>
            <a:pPr>
              <a:buNone/>
            </a:pPr>
            <a:r>
              <a:rPr lang="fr-FR" dirty="0" smtClean="0"/>
              <a:t>-écriture des programmes </a:t>
            </a:r>
          </a:p>
          <a:p>
            <a:endParaRPr lang="fr-FR" dirty="0" smtClean="0"/>
          </a:p>
          <a:p>
            <a:pPr>
              <a:buNone/>
            </a:pPr>
            <a:r>
              <a:rPr lang="fr-FR" b="1" dirty="0" smtClean="0"/>
              <a:t>2-INTERVENTION FORMATRICE </a:t>
            </a:r>
            <a:r>
              <a:rPr lang="fr-FR" dirty="0" smtClean="0"/>
              <a:t>: 45 mn </a:t>
            </a:r>
          </a:p>
          <a:p>
            <a:pPr>
              <a:buFontTx/>
              <a:buChar char="-"/>
            </a:pPr>
            <a:r>
              <a:rPr lang="fr-FR" dirty="0" smtClean="0"/>
              <a:t>Idées-clés du programme d’histoire-géographie en CAP </a:t>
            </a:r>
          </a:p>
          <a:p>
            <a:pPr>
              <a:buFontTx/>
              <a:buChar char="-"/>
            </a:pPr>
            <a:r>
              <a:rPr lang="fr-FR" dirty="0" smtClean="0"/>
              <a:t>Présentation d’une séquence de géographie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Organisation formation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88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  3-INTERVENTION FORMATEUR- 45mnà1h 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/>
              <a:t>Idées-clés du programme d’histoire-géographie en BCP </a:t>
            </a:r>
          </a:p>
          <a:p>
            <a:pPr>
              <a:buFontTx/>
              <a:buChar char="-"/>
            </a:pPr>
            <a:r>
              <a:rPr lang="fr-FR" dirty="0" smtClean="0"/>
              <a:t>Présentation d’une séquence d’histoire</a:t>
            </a:r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  4- TRAVAIL COLLABORATIF : </a:t>
            </a:r>
          </a:p>
          <a:p>
            <a:pPr>
              <a:buNone/>
            </a:pPr>
            <a:r>
              <a:rPr lang="fr-FR" b="1" dirty="0" smtClean="0"/>
              <a:t>                    fin de matinée et après-midi.</a:t>
            </a:r>
          </a:p>
          <a:p>
            <a:pPr>
              <a:buNone/>
            </a:pPr>
            <a:r>
              <a:rPr lang="fr-FR" dirty="0" smtClean="0"/>
              <a:t>   Positionnement dans un groupe de travail ; choix d’un thème ; élaboration problématique et plan de la séquence ; choix des documents dans manuels scolaires ou corpus transmis.</a:t>
            </a:r>
          </a:p>
          <a:p>
            <a:pPr>
              <a:buNone/>
            </a:pPr>
            <a:r>
              <a:rPr lang="fr-FR" b="1" dirty="0" smtClean="0"/>
              <a:t>Objectif : mutualisation des séquences sur le site LHG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Organisation formation (3)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5083629"/>
          </a:xfrm>
        </p:spPr>
        <p:txBody>
          <a:bodyPr>
            <a:normAutofit lnSpcReduction="10000"/>
          </a:bodyPr>
          <a:lstStyle/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pPr algn="ctr"/>
            <a:r>
              <a:rPr lang="fr-FR" b="1" dirty="0" smtClean="0">
                <a:solidFill>
                  <a:schemeClr val="tx1"/>
                </a:solidFill>
              </a:rPr>
              <a:t>JOUR 2 (format 4 h ou 6h…)</a:t>
            </a:r>
          </a:p>
          <a:p>
            <a:pPr algn="ctr"/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Présentation vidéo-projetée des productions de chaque équipe.</a:t>
            </a:r>
          </a:p>
          <a:p>
            <a:pPr>
              <a:buNone/>
            </a:pPr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Échanges autour des séquences.</a:t>
            </a:r>
          </a:p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Éventuelle modification et mise en forme finale.</a:t>
            </a:r>
          </a:p>
          <a:p>
            <a:endParaRPr lang="fr-FR" b="1" dirty="0" smtClean="0">
              <a:solidFill>
                <a:schemeClr val="tx1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Réflexion autour des nouvelles épreuves certificatives. </a:t>
            </a:r>
          </a:p>
          <a:p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952C161-D0CA-43F6-85E8-FB18B05B91A5}"/>
              </a:ext>
            </a:extLst>
          </p:cNvPr>
          <p:cNvSpPr/>
          <p:nvPr/>
        </p:nvSpPr>
        <p:spPr>
          <a:xfrm>
            <a:off x="1020219" y="1253101"/>
            <a:ext cx="6864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fr-FR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Écriture des programmes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A30F5FE-7644-4EB5-907E-0F0AD719B378}"/>
              </a:ext>
            </a:extLst>
          </p:cNvPr>
          <p:cNvSpPr/>
          <p:nvPr/>
        </p:nvSpPr>
        <p:spPr>
          <a:xfrm>
            <a:off x="2895600" y="3407322"/>
            <a:ext cx="35582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</a:p>
          <a:p>
            <a:pPr lvl="0"/>
            <a:r>
              <a:rPr lang="fr-FR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Nouveautés et permanences</a:t>
            </a:r>
            <a:endParaRPr lang="fr-FR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9949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Des nouveaux programmes pour :</a:t>
            </a:r>
            <a:endParaRPr lang="fr-FR" b="1" dirty="0" smtClean="0"/>
          </a:p>
          <a:p>
            <a:pPr lvl="0"/>
            <a:endParaRPr lang="fr-FR" b="1" dirty="0" smtClean="0"/>
          </a:p>
          <a:p>
            <a:pPr lvl="0"/>
            <a:r>
              <a:rPr lang="fr-FR" b="1" dirty="0" smtClean="0"/>
              <a:t>Répondre aux attentes institutionnelles * et prendre en compte </a:t>
            </a:r>
            <a:r>
              <a:rPr lang="fr-FR" b="1" dirty="0" smtClean="0">
                <a:solidFill>
                  <a:srgbClr val="FF0000"/>
                </a:solidFill>
              </a:rPr>
              <a:t>les nouveaux horaires * </a:t>
            </a:r>
            <a:r>
              <a:rPr lang="fr-FR" b="1" dirty="0" smtClean="0"/>
              <a:t>d’enseignement.</a:t>
            </a:r>
            <a:endParaRPr lang="fr-FR" dirty="0" smtClean="0"/>
          </a:p>
          <a:p>
            <a:endParaRPr lang="fr-FR" dirty="0" smtClean="0"/>
          </a:p>
          <a:p>
            <a:pPr lvl="0"/>
            <a:r>
              <a:rPr lang="fr-FR" b="1" dirty="0" smtClean="0"/>
              <a:t>Prendre en compte des acquis des élèves à l’issue des cycles 3 et 4.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pPr lvl="0"/>
            <a:r>
              <a:rPr lang="fr-FR" b="1" dirty="0" smtClean="0"/>
              <a:t>Définir les contenus à enseigner aux élèves du XXIe siècle en histoire-géographie-EMC.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IEN LETTRES-HISTOIRE-GÉOGRAPHIE</a:t>
            </a:r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16274" y="1616815"/>
            <a:ext cx="1493521" cy="422450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pPr marL="0" indent="0" fontAlgn="t">
              <a:spcBef>
                <a:spcPts val="0"/>
              </a:spcBef>
              <a:buNone/>
            </a:pPr>
            <a:r>
              <a:rPr lang="fr-FR" sz="9600" b="1" u="sng" dirty="0"/>
              <a:t>En CAP : </a:t>
            </a:r>
          </a:p>
          <a:p>
            <a:pPr marL="0" indent="0" fontAlgn="t">
              <a:spcBef>
                <a:spcPts val="0"/>
              </a:spcBef>
              <a:buNone/>
            </a:pPr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99A732A7-51CA-41BC-B8E2-3EF1D6EAE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3232843"/>
              </p:ext>
            </p:extLst>
          </p:nvPr>
        </p:nvGraphicFramePr>
        <p:xfrm>
          <a:off x="680091" y="2179320"/>
          <a:ext cx="6438312" cy="1550014"/>
        </p:xfrm>
        <a:graphic>
          <a:graphicData uri="http://schemas.openxmlformats.org/drawingml/2006/table">
            <a:tbl>
              <a:tblPr/>
              <a:tblGrid>
                <a:gridCol w="1888956">
                  <a:extLst>
                    <a:ext uri="{9D8B030D-6E8A-4147-A177-3AD203B41FA5}">
                      <a16:colId xmlns="" xmlns:a16="http://schemas.microsoft.com/office/drawing/2014/main" val="171058459"/>
                    </a:ext>
                  </a:extLst>
                </a:gridCol>
                <a:gridCol w="2508995">
                  <a:extLst>
                    <a:ext uri="{9D8B030D-6E8A-4147-A177-3AD203B41FA5}">
                      <a16:colId xmlns="" xmlns:a16="http://schemas.microsoft.com/office/drawing/2014/main" val="2413433079"/>
                    </a:ext>
                  </a:extLst>
                </a:gridCol>
                <a:gridCol w="2040361">
                  <a:extLst>
                    <a:ext uri="{9D8B030D-6E8A-4147-A177-3AD203B41FA5}">
                      <a16:colId xmlns="" xmlns:a16="http://schemas.microsoft.com/office/drawing/2014/main" val="42969476"/>
                    </a:ext>
                  </a:extLst>
                </a:gridCol>
              </a:tblGrid>
              <a:tr h="430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fr-FR" sz="2000" b="1" baseline="30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année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FR" sz="2000" b="1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année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1306989"/>
                  </a:ext>
                </a:extLst>
              </a:tr>
              <a:tr h="479314">
                <a:tc>
                  <a:txBody>
                    <a:bodyPr/>
                    <a:lstStyle/>
                    <a:p>
                      <a:pPr marL="78740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L-HG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43,5 heures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heures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379194"/>
                  </a:ext>
                </a:extLst>
              </a:tr>
              <a:tr h="8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5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6044986"/>
                  </a:ext>
                </a:extLst>
              </a:tr>
              <a:tr h="479314">
                <a:tc>
                  <a:txBody>
                    <a:bodyPr/>
                    <a:lstStyle/>
                    <a:p>
                      <a:pPr marL="800100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EMC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14,5 heures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heures</a:t>
                      </a:r>
                      <a:endParaRPr lang="fr-F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7216262"/>
                  </a:ext>
                </a:extLst>
              </a:tr>
              <a:tr h="80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230167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ADA555D9-D294-4DFE-BC2A-91659CA5E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74" y="4455071"/>
            <a:ext cx="7881937" cy="1143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065A9EF-5657-403B-B1C3-A11FCF3C155B}"/>
              </a:ext>
            </a:extLst>
          </p:cNvPr>
          <p:cNvSpPr/>
          <p:nvPr/>
        </p:nvSpPr>
        <p:spPr>
          <a:xfrm>
            <a:off x="616274" y="3832155"/>
            <a:ext cx="304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SzPct val="100000"/>
            </a:pPr>
            <a:r>
              <a:rPr lang="fr-FR" sz="2400" b="1" u="sng" dirty="0">
                <a:solidFill>
                  <a:srgbClr val="683086"/>
                </a:solidFill>
              </a:rPr>
              <a:t>En Bac professionnel : 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horaires Histoire-GÉOGRAPHIE-</a:t>
            </a:r>
            <a:r>
              <a:rPr lang="fr-FR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EMc</a:t>
            </a:r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9238212"/>
      </p:ext>
    </p:extLst>
  </p:cSld>
  <p:clrMapOvr>
    <a:masterClrMapping/>
  </p:clrMapOvr>
  <p:transition spd="med">
    <p:pull/>
  </p:transition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trice-PowerPoint-IGEN-2018 (3)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F9A5E2-31E2-4E63-BA6B-DE52211595B3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Matrice-PowerPoint-IGEN-2018 (3)</Template>
  <TotalTime>7510</TotalTime>
  <Words>895</Words>
  <Application>Microsoft Office PowerPoint</Application>
  <PresentationFormat>Affichage à l'écran (4:3)</PresentationFormat>
  <Paragraphs>283</Paragraphs>
  <Slides>20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Matrice-PowerPoint-IGEN-2018 (3)</vt:lpstr>
      <vt:lpstr>page de sous-partie</vt:lpstr>
      <vt:lpstr>pages de contenus</vt:lpstr>
      <vt:lpstr>Apothicaire</vt:lpstr>
      <vt:lpstr>1_pages de contenus</vt:lpstr>
      <vt:lpstr>Document</vt:lpstr>
      <vt:lpstr>Diapositive 1</vt:lpstr>
      <vt:lpstr>ACADÉMIE DE GUYANE- 2019-2020</vt:lpstr>
      <vt:lpstr>Avant-propos</vt:lpstr>
      <vt:lpstr>Organisation formation (1)</vt:lpstr>
      <vt:lpstr>Organisation formation (2)</vt:lpstr>
      <vt:lpstr>Organisation formation (3)</vt:lpstr>
      <vt:lpstr>Diapositive 7</vt:lpstr>
      <vt:lpstr>introduction</vt:lpstr>
      <vt:lpstr>horaires Histoire-GÉOGRAPHIE-EMc (1)</vt:lpstr>
      <vt:lpstr>horaires Histoire-GÉOGRAPHIE-EMc (2)</vt:lpstr>
      <vt:lpstr>Répartition horaire par thÈme : programmation (3)</vt:lpstr>
      <vt:lpstr> l’ÉCRITURE des programmes (1)  </vt:lpstr>
      <vt:lpstr> l’ÉCRITURE des programmes  (2)  Histoire-géographie et EMC= Des enseignements émancipateurs et porteurs de citoyenneté </vt:lpstr>
      <vt:lpstr>  l’ÉCRITURE des programmes  (3) </vt:lpstr>
      <vt:lpstr>  l’ÉCRITURE des programmes  (4)  </vt:lpstr>
      <vt:lpstr>  l’ÉCRITURE des programmes  (5)  </vt:lpstr>
      <vt:lpstr>l’ÉCRITURE des programmes  (6)</vt:lpstr>
      <vt:lpstr>l’ÉCRITURE des programmes  (7)</vt:lpstr>
      <vt:lpstr>  l’ÉCRITURE des programmes  (8)  </vt:lpstr>
      <vt:lpstr>  l’ÉCRITURE des programmes (9)   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PROGRAMMES D’HISTOIRE-GEOGRAPHIE DE LA VOIE PROFESSIONNELLE</dc:title>
  <dc:creator>Administration centrale</dc:creator>
  <cp:lastModifiedBy>brillouet</cp:lastModifiedBy>
  <cp:revision>1421</cp:revision>
  <cp:lastPrinted>2019-04-03T15:48:01Z</cp:lastPrinted>
  <dcterms:created xsi:type="dcterms:W3CDTF">2019-03-10T14:37:10Z</dcterms:created>
  <dcterms:modified xsi:type="dcterms:W3CDTF">2019-12-19T13:47:53Z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