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7" autoAdjust="0"/>
    <p:restoredTop sz="85556" autoAdjust="0"/>
  </p:normalViewPr>
  <p:slideViewPr>
    <p:cSldViewPr snapToGrid="0">
      <p:cViewPr varScale="1">
        <p:scale>
          <a:sx n="136" d="100"/>
          <a:sy n="136" d="100"/>
        </p:scale>
        <p:origin x="232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Ce que les élèves ont apprécié le plus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99474724307056"/>
          <c:y val="0.13194259012016027"/>
          <c:w val="0.70632907720085092"/>
          <c:h val="0.807315528315969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8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Pas participé à la sortie</c:v>
                </c:pt>
                <c:pt idx="1">
                  <c:v>Rien</c:v>
                </c:pt>
                <c:pt idx="2">
                  <c:v>Tout</c:v>
                </c:pt>
                <c:pt idx="3">
                  <c:v>T. en binôme</c:v>
                </c:pt>
                <c:pt idx="4">
                  <c:v>T. en équipe</c:v>
                </c:pt>
                <c:pt idx="5">
                  <c:v>Deux professseurs</c:v>
                </c:pt>
                <c:pt idx="6">
                  <c:v>La sortie à l'école maternelle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3-4611-B5D7-BDDE08910C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398976"/>
        <c:axId val="162400512"/>
        <c:axId val="0"/>
      </c:bar3DChart>
      <c:catAx>
        <c:axId val="16239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400512"/>
        <c:crosses val="autoZero"/>
        <c:auto val="1"/>
        <c:lblAlgn val="ctr"/>
        <c:lblOffset val="100"/>
        <c:noMultiLvlLbl val="0"/>
      </c:catAx>
      <c:valAx>
        <c:axId val="16240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9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 que les élèves ont apprécié le moins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1328922426363378E-2"/>
          <c:y val="0.12779932414009643"/>
          <c:w val="0.91385608048993849"/>
          <c:h val="0.539212285964254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J'ai tout apprécié</c:v>
                </c:pt>
                <c:pt idx="1">
                  <c:v>Com, difficile avec les enfants</c:v>
                </c:pt>
                <c:pt idx="2">
                  <c:v>Je ne sais pas</c:v>
                </c:pt>
                <c:pt idx="3">
                  <c:v>Le T. en groupe/binôme</c:v>
                </c:pt>
                <c:pt idx="4">
                  <c:v>La participation des autres élèves</c:v>
                </c:pt>
                <c:pt idx="5">
                  <c:v>Pas assez de sorties</c:v>
                </c:pt>
                <c:pt idx="6">
                  <c:v>Je ne suis pas passé devant mes camarades</c:v>
                </c:pt>
                <c:pt idx="7">
                  <c:v>durée trop courte</c:v>
                </c:pt>
                <c:pt idx="8">
                  <c:v>les nuissances sonores</c:v>
                </c:pt>
                <c:pt idx="9">
                  <c:v>Les dessins des enfats</c:v>
                </c:pt>
                <c:pt idx="10">
                  <c:v>Rien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9-4603-9805-42E96B851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818304"/>
        <c:axId val="162820096"/>
      </c:barChart>
      <c:catAx>
        <c:axId val="1628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20096"/>
        <c:crosses val="autoZero"/>
        <c:auto val="1"/>
        <c:lblAlgn val="ctr"/>
        <c:lblOffset val="100"/>
        <c:noMultiLvlLbl val="0"/>
      </c:catAx>
      <c:valAx>
        <c:axId val="16282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295A-9AFE-4CF8-90FE-46E552D5F98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8AAF-8DD9-4287-98B5-1C97A78196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ÉTAPE 4 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travailler en parallèle les notions qui seraient appliquées/approfondies en </a:t>
            </a:r>
            <a:r>
              <a:rPr lang="fr-F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-intervention et/ou travaillées durant le créneau de 2 heures.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68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algn="just">
              <a:lnSpc>
                <a:spcPct val="160000"/>
              </a:lnSpc>
              <a:buFont typeface="Constantia" panose="02030602050306030303" pitchFamily="18" charset="0"/>
              <a:buNone/>
            </a:pPr>
            <a:r>
              <a:rPr lang="fr-FR" dirty="0"/>
              <a:t>LIEUX 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2" indent="0" algn="just">
              <a:lnSpc>
                <a:spcPct val="160000"/>
              </a:lnSpc>
              <a:buFont typeface="Constantia" panose="02030602050306030303" pitchFamily="18" charset="0"/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   La rédaction des récits des rêves des enfants et la création des boites émail (en vue de l’évaluation du dispositif)  </a:t>
            </a: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10000"/>
              </a:lnSpc>
              <a:spcAft>
                <a:spcPts val="800"/>
              </a:spcAft>
              <a:buFont typeface="Constantia" panose="02030602050306030303" pitchFamily="18" charset="0"/>
              <a:buChar char="-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Visionnage des films 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des droits de l’enfant dans différents pays) visionnage du discours de Martin Lutter King.</a:t>
            </a:r>
          </a:p>
          <a:p>
            <a:pPr marL="1257300" lvl="2" indent="-342900" algn="just">
              <a:lnSpc>
                <a:spcPct val="110000"/>
              </a:lnSpc>
              <a:spcAft>
                <a:spcPts val="800"/>
              </a:spcAft>
              <a:buFont typeface="Constantia" panose="02030602050306030303" pitchFamily="18" charset="0"/>
              <a:buChar char="-"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Réalisation des affiches sur les droits des enfants </a:t>
            </a: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15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BLEU</a:t>
            </a:r>
            <a:r>
              <a:rPr lang="fr-FR" dirty="0"/>
              <a:t> EN AMONT – PROGRESSION EN FRANÇAIS </a:t>
            </a:r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ANIMATION</a:t>
            </a:r>
            <a:r>
              <a:rPr lang="fr-FR" dirty="0"/>
              <a:t> EN AMONT – PROGRESSION EN ANIMATION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26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** </a:t>
            </a:r>
            <a:r>
              <a:rPr lang="fr-FR" b="1" dirty="0"/>
              <a:t>un travail en amont </a:t>
            </a:r>
            <a:r>
              <a:rPr lang="fr-FR" dirty="0"/>
              <a:t>entre les nous et le prof de la GS (également avec  la directrice)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01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fait à cause de la </a:t>
            </a:r>
            <a:r>
              <a:rPr lang="fr-FR" sz="1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-Exposition dans le CDI des docs produits par les élèves.</a:t>
            </a:r>
          </a:p>
          <a:p>
            <a:pPr marL="457200" lvl="1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Inviter les enfants de la GS de maternelle, leurs dessins faisant partie de l’exposition </a:t>
            </a:r>
          </a:p>
          <a:p>
            <a:pPr marL="457200" lvl="1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Restitution sous forme de lecture publique auprès des élèves de l’école maternelle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7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18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sortie à l’école maternelle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14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sortie en soi,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Mettre en place les activités/être en contact et communiquer avec les enfants (différence entre la théorie et la pratique)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Avoir deux professeurs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-intervenants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disponibles pour mieux aider/accompagner les élèves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séances présentées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enseignants ont facilité le travail 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motivent les élèves</a:t>
            </a: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3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réponses font écho avec le constat des professeurs : les élèves ont du mal à travailler en équipe/en binôme. C’est une classe où il y a peu de cohésion, les élèves travaillent plutôt de façon individuelle.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pas passer devant les autres (raconter le conte/ leur rêve), ne pas aimer la participation des autres élèves peut être assimilé à de la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jalousie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activités que certains élèves n’ont pas appréciées correspond aussi aux difficultés rencontrées lors de la sortie : communication difficile avec les enfants de maternelle, leur faire dessiner.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nuisances sonores :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bavardages ou bruits dans les couloirs.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une élève la durée des séances est trop courte (c’est une bonne élève)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81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Rappeler qu’il s’agit de réaliser un travail utile en fonction des besoins de chaque équipe</a:t>
            </a:r>
          </a:p>
          <a:p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 de satisfaction 0en début d’après midi</a:t>
            </a:r>
          </a:p>
          <a:p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vert ne pas le demander à KOUROU</a:t>
            </a:r>
            <a:endParaRPr lang="fr-G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08AAF-8DD9-4287-98B5-1C97A781962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0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3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7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14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58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93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80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77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D9BBE-8947-4E82-9FC1-A6D3AD0A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916359-2FD5-4E98-BBB6-D399FE724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9332E1-67E6-497A-B1A2-6FC96DFF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A86536-6063-4E6D-A4E7-92CA2CE3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992D8-60BF-406B-8E99-88EFFC26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1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40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2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9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28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8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85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2AAFFAA-554D-4CE5-8272-C7E1D15B89F3}" type="datetimeFigureOut">
              <a:rPr lang="fr-FR" smtClean="0"/>
              <a:pPr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855801-33A9-4B5F-9DFC-F5F047CE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83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google.com/forms/d/e/1FAIpQLSe8tl3l84M9AvhdugmUa0PWdnMhZHpekfHsJK5kiaqB5vPAnw/viewanalyt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Ã©sultat de recherche d'images pour &quot;co-intervention&quot;">
            <a:extLst>
              <a:ext uri="{FF2B5EF4-FFF2-40B4-BE49-F238E27FC236}">
                <a16:creationId xmlns:a16="http://schemas.microsoft.com/office/drawing/2014/main" id="{CC8B55E8-5E2B-4587-8AA5-7D1F39592BF5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47" b="17130"/>
          <a:stretch/>
        </p:blipFill>
        <p:spPr bwMode="auto">
          <a:xfrm>
            <a:off x="5073360" y="1688178"/>
            <a:ext cx="4089891" cy="2729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97A8DA-3AE7-4FEE-AB63-74F70496A799}"/>
              </a:ext>
            </a:extLst>
          </p:cNvPr>
          <p:cNvSpPr txBox="1"/>
          <p:nvPr/>
        </p:nvSpPr>
        <p:spPr>
          <a:xfrm>
            <a:off x="3896099" y="579439"/>
            <a:ext cx="6097554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400" b="1" cap="small" spc="2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CO-INTERVENTION FRANÇAIS – SBSSA</a:t>
            </a:r>
          </a:p>
          <a:p>
            <a:pPr algn="ctr">
              <a:spcAft>
                <a:spcPts val="800"/>
              </a:spcAft>
            </a:pPr>
            <a:r>
              <a:rPr lang="fr-FR" sz="2400" b="1" cap="small" spc="2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 2020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8D2D7F-AAF7-490A-BCD7-90A2A0A123F9}"/>
              </a:ext>
            </a:extLst>
          </p:cNvPr>
          <p:cNvSpPr txBox="1"/>
          <p:nvPr/>
        </p:nvSpPr>
        <p:spPr>
          <a:xfrm>
            <a:off x="5469565" y="5169822"/>
            <a:ext cx="56957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sz="1800" dirty="0"/>
              <a:t>Mme ROVIRA                        </a:t>
            </a:r>
            <a:r>
              <a:rPr lang="fr-FR" sz="1800" dirty="0">
                <a:solidFill>
                  <a:schemeClr val="tx1"/>
                </a:solidFill>
              </a:rPr>
              <a:t>M. </a:t>
            </a:r>
            <a:r>
              <a:rPr lang="fr-FR" sz="1800" dirty="0" err="1">
                <a:solidFill>
                  <a:schemeClr val="tx1"/>
                </a:solidFill>
              </a:rPr>
              <a:t>PRIOU</a:t>
            </a:r>
            <a:r>
              <a:rPr lang="fr-FR" sz="1800" dirty="0">
                <a:solidFill>
                  <a:schemeClr val="tx1"/>
                </a:solidFill>
              </a:rPr>
              <a:t>                                                                                                               </a:t>
            </a:r>
            <a:r>
              <a:rPr lang="fr-FR" sz="1800" dirty="0" err="1">
                <a:solidFill>
                  <a:schemeClr val="tx1"/>
                </a:solidFill>
              </a:rPr>
              <a:t>PLP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STMS</a:t>
            </a:r>
            <a:r>
              <a:rPr lang="fr-FR" sz="1800" dirty="0">
                <a:solidFill>
                  <a:schemeClr val="tx1"/>
                </a:solidFill>
              </a:rPr>
              <a:t>                             </a:t>
            </a:r>
            <a:r>
              <a:rPr lang="fr-FR" sz="1800" dirty="0" err="1">
                <a:solidFill>
                  <a:schemeClr val="tx1"/>
                </a:solidFill>
              </a:rPr>
              <a:t>PLP</a:t>
            </a:r>
            <a:r>
              <a:rPr lang="fr-FR" sz="1800" dirty="0">
                <a:solidFill>
                  <a:schemeClr val="tx1"/>
                </a:solidFill>
              </a:rPr>
              <a:t> Lettres-Histoire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</a:rPr>
              <a:t>		</a:t>
            </a:r>
            <a:r>
              <a:rPr lang="fr-FR" dirty="0"/>
              <a:t>Lycée</a:t>
            </a:r>
            <a:r>
              <a:rPr lang="fr-FR" sz="1800" dirty="0">
                <a:solidFill>
                  <a:schemeClr val="tx1"/>
                </a:solidFill>
              </a:rPr>
              <a:t>  Bertène JUMINER                                                                                                                                                                                      									Février 2021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0D862CF-FF5E-4649-9830-EF7A664DF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96" y="3254699"/>
            <a:ext cx="1408856" cy="16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4CD3FB-CA08-4124-87A1-444018886E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048" y="1715679"/>
            <a:ext cx="11021051" cy="3770722"/>
          </a:xfrm>
        </p:spPr>
        <p:txBody>
          <a:bodyPr>
            <a:normAutofit/>
          </a:bodyPr>
          <a:lstStyle/>
          <a:p>
            <a:r>
              <a:rPr lang="fr-FR" dirty="0"/>
              <a:t>Exemple 3 de séance 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Les caractéristiques d’une affiche / Les droits de l’enfant</a:t>
            </a:r>
          </a:p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 et se faire entendre: La parole, le théâtre, l’éloquence</a:t>
            </a:r>
          </a:p>
          <a:p>
            <a:r>
              <a:rPr lang="fr-FR" sz="1800" i="1" dirty="0"/>
              <a:t>En </a:t>
            </a:r>
            <a:r>
              <a:rPr lang="fr-FR" sz="1800" i="1" dirty="0" err="1"/>
              <a:t>co</a:t>
            </a:r>
            <a:r>
              <a:rPr lang="fr-FR" sz="1800" i="1" dirty="0"/>
              <a:t>-intervention:</a:t>
            </a:r>
          </a:p>
          <a:p>
            <a:pPr lvl="1"/>
            <a:r>
              <a:rPr lang="fr-FR" i="1" dirty="0"/>
              <a:t>Vidéos : les droits des enfants / le  discours de Martin LUTHER KING</a:t>
            </a:r>
          </a:p>
          <a:p>
            <a:pPr lvl="1"/>
            <a:r>
              <a:rPr lang="fr-FR" i="1" dirty="0"/>
              <a:t>Rédaction d'un discours « j'ai un rêve, celui d’un monde où les droits de tous les enfants seraient respectés »</a:t>
            </a:r>
          </a:p>
          <a:p>
            <a:pPr lvl="1"/>
            <a:r>
              <a:rPr lang="fr-FR" i="1" dirty="0"/>
              <a:t>Réalisation d’une affiche sur les droits de l’enfant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95280F3-1D92-40BE-A5F3-A63127B5D509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0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complémentarité français-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sbssa</a:t>
            </a: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2D4056-FAB9-466D-9F22-0A09008DFD7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15894" r="961" b="7947"/>
          <a:stretch/>
        </p:blipFill>
        <p:spPr bwMode="auto">
          <a:xfrm>
            <a:off x="9082714" y="1480657"/>
            <a:ext cx="2281238" cy="1809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013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B64029A-05E1-4343-82B7-86658320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b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97714A-00B4-4685-87A5-23D90D46A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06878"/>
            <a:ext cx="10363826" cy="646332"/>
          </a:xfrm>
        </p:spPr>
        <p:txBody>
          <a:bodyPr>
            <a:normAutofit fontScale="32500" lnSpcReduction="20000"/>
          </a:bodyPr>
          <a:lstStyle/>
          <a:p>
            <a:r>
              <a:rPr lang="fr-FR" sz="5500" dirty="0"/>
              <a:t>QUESTIONNAIRE DE 10 QUESTION SUR </a:t>
            </a:r>
            <a:r>
              <a:rPr lang="fr-FR" sz="5500" b="0" i="1" dirty="0">
                <a:solidFill>
                  <a:srgbClr val="202124"/>
                </a:solidFill>
                <a:effectLst/>
                <a:latin typeface="Google Sans"/>
              </a:rPr>
              <a:t>Google Forms</a:t>
            </a:r>
          </a:p>
          <a:p>
            <a:r>
              <a:rPr lang="fr-FR" sz="2500" i="1" u="sng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fr-FR" sz="2500" i="1" u="sng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https://docs.google.com/forms/d/e/1FAIpQLSe8tl3l84M9AvhdugmUa0PWdnMhZHpekfHsJK5kiaqB5vPAnw/viewanalytics</a:t>
            </a:r>
            <a:r>
              <a:rPr lang="fr-FR" i="1" dirty="0"/>
              <a:t>).</a:t>
            </a:r>
            <a:endParaRPr lang="fr-FR" dirty="0"/>
          </a:p>
          <a:p>
            <a:endParaRPr lang="fr-FR" b="0" i="1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fr-FR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5A9FA0-93C5-433F-A89D-3D2B6E2B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74" y="1790921"/>
            <a:ext cx="4972676" cy="112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alt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 Apprécies-tu le travail fait en Co-intervention français-pôle animation ? 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fr-FR" alt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Image 1">
            <a:extLst>
              <a:ext uri="{FF2B5EF4-FFF2-40B4-BE49-F238E27FC236}">
                <a16:creationId xmlns:a16="http://schemas.microsoft.com/office/drawing/2014/main" id="{A3B25620-100B-411F-AFEF-ED42DE2D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72" y="2678173"/>
            <a:ext cx="3902075" cy="26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EBCA5951-DCF9-4204-B88E-192BFC5F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974" y="2311971"/>
            <a:ext cx="110799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A55215-6632-4A9D-8CC7-CF12EAFEE8EB}"/>
              </a:ext>
            </a:extLst>
          </p:cNvPr>
          <p:cNvSpPr txBox="1"/>
          <p:nvPr/>
        </p:nvSpPr>
        <p:spPr>
          <a:xfrm>
            <a:off x="6095687" y="2055932"/>
            <a:ext cx="5667375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Le créneau horaire de 7h30 à 9h30 te convient-il ?   </a:t>
            </a:r>
            <a:endParaRPr lang="fr-FR" sz="18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CF713F-AF59-4963-B1FE-6DE8C993C8D1}"/>
              </a:ext>
            </a:extLst>
          </p:cNvPr>
          <p:cNvSpPr txBox="1"/>
          <p:nvPr/>
        </p:nvSpPr>
        <p:spPr>
          <a:xfrm>
            <a:off x="1104272" y="5575501"/>
            <a:ext cx="3635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de r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ponses affirmatives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FF6FC01-2981-4C80-944D-EE60E7C18F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601913"/>
            <a:ext cx="3446145" cy="226796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2B53EF8-3A52-4D6B-9499-91D86F13CF62}"/>
              </a:ext>
            </a:extLst>
          </p:cNvPr>
          <p:cNvSpPr txBox="1"/>
          <p:nvPr/>
        </p:nvSpPr>
        <p:spPr>
          <a:xfrm>
            <a:off x="5486400" y="51047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80% des élèves participant à l’évaluation sont d’accord avec le créneau et la durée choisis,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36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 build="allAtOnce"/>
      <p:bldP spid="14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4303C-98B2-48C3-9A5F-CD7F6A03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2583"/>
          </a:xfrm>
        </p:spPr>
        <p:txBody>
          <a:bodyPr>
            <a:norm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A2EF3F-A754-44D5-93DF-344DB062ECA2}"/>
              </a:ext>
            </a:extLst>
          </p:cNvPr>
          <p:cNvSpPr txBox="1"/>
          <p:nvPr/>
        </p:nvSpPr>
        <p:spPr>
          <a:xfrm>
            <a:off x="800100" y="1433594"/>
            <a:ext cx="6096000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La salle J 207 te semble-t-elle adaptée aux activités ?</a:t>
            </a:r>
            <a:endParaRPr lang="fr-FR" sz="16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F4777F-B667-4CCE-84F1-B3B5E7396D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b="4118"/>
          <a:stretch/>
        </p:blipFill>
        <p:spPr bwMode="auto">
          <a:xfrm>
            <a:off x="3152140" y="2219960"/>
            <a:ext cx="5887720" cy="2418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5548EA5-F703-41D5-BD9D-7508461F7EBB}"/>
              </a:ext>
            </a:extLst>
          </p:cNvPr>
          <p:cNvSpPr txBox="1"/>
          <p:nvPr/>
        </p:nvSpPr>
        <p:spPr>
          <a:xfrm>
            <a:off x="913775" y="4638040"/>
            <a:ext cx="10364451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Échelle de 0 à 4 allant de « </a:t>
            </a:r>
            <a:r>
              <a:rPr lang="fr-F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du tout adaptée »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« </a:t>
            </a:r>
            <a:r>
              <a:rPr lang="fr-F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Parfaitement adaptée ».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salle semblait convenir à la plupart des élèves. Ceux qui ne sont pas d’accord évoquent l’exposition trop importante au soleil et la température élevée de la salle malgré la présence des rideaux.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7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68A26BC-71E7-4CB0-B51A-9DC09325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66142"/>
            <a:ext cx="10364451" cy="562583"/>
          </a:xfrm>
        </p:spPr>
        <p:txBody>
          <a:bodyPr>
            <a:norm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12BCF2-3F7B-457C-BC81-79AAD25FC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1488132"/>
            <a:ext cx="8524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Les activités mises en place pendant le temps de Co-intervention te semblent :</a:t>
            </a:r>
            <a:endParaRPr kumimoji="0" lang="fr-FR" altLang="fr-FR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 16">
            <a:extLst>
              <a:ext uri="{FF2B5EF4-FFF2-40B4-BE49-F238E27FC236}">
                <a16:creationId xmlns:a16="http://schemas.microsoft.com/office/drawing/2014/main" id="{FDE9A3DB-FC84-4165-9212-242C76B5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b="9323"/>
          <a:stretch>
            <a:fillRect/>
          </a:stretch>
        </p:blipFill>
        <p:spPr bwMode="auto">
          <a:xfrm>
            <a:off x="1219200" y="1875563"/>
            <a:ext cx="90678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F498281-E243-4885-B3D9-6B648C792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4992813"/>
            <a:ext cx="109442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l’ensemble, les différentes activités ont été appréciés</a:t>
            </a:r>
            <a:r>
              <a:rPr lang="fr-FR" altLang="fr-FR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La plus appréciée étant la sortie à l’école maternelle.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La moins appréciée est la rédaction des récits (transcription des rêves des enfants de GS  et les leurs)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les améliorations à apporter au projet nous trouvons « faire plus de sorties »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4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F9EBCB-F95F-49E5-A404-4386BBD7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1477060"/>
            <a:ext cx="8248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  Aimes-tu le fait d</a:t>
            </a: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avoir deux professeurs en même temps face </a:t>
            </a: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toi</a:t>
            </a: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fr-FR" altLang="fr-FR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Image 13">
            <a:extLst>
              <a:ext uri="{FF2B5EF4-FFF2-40B4-BE49-F238E27FC236}">
                <a16:creationId xmlns:a16="http://schemas.microsoft.com/office/drawing/2014/main" id="{89C6910E-C2D4-477A-A9B3-7504CFEF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20471" r="5952" b="9369"/>
          <a:stretch>
            <a:fillRect/>
          </a:stretch>
        </p:blipFill>
        <p:spPr bwMode="auto">
          <a:xfrm>
            <a:off x="2482850" y="2205037"/>
            <a:ext cx="63658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E5D1B8-1E21-47AA-9442-3BC63715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5096560"/>
            <a:ext cx="82942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Deux tiers des élèves interrogés sont r</a:t>
            </a:r>
            <a:r>
              <a:rPr lang="fr-FR" alt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ceptifs et apprécient cette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Co-animation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D9A5E62-FE8A-434D-A026-31D04C6BDA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9125" y="593275"/>
            <a:ext cx="10363200" cy="561975"/>
          </a:xfrm>
        </p:spPr>
        <p:txBody>
          <a:bodyPr>
            <a:norm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8871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D2E74-50D0-400B-893A-8BAE21E1E89B}"/>
              </a:ext>
            </a:extLst>
          </p:cNvPr>
          <p:cNvSpPr txBox="1">
            <a:spLocks/>
          </p:cNvSpPr>
          <p:nvPr/>
        </p:nvSpPr>
        <p:spPr>
          <a:xfrm>
            <a:off x="1000125" y="440875"/>
            <a:ext cx="103632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6A9102-58FC-4998-B530-BDDB1B94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659" y="1120512"/>
            <a:ext cx="8188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 A ton avis, la sortie à l’école maternelle </a:t>
            </a:r>
            <a:r>
              <a:rPr kumimoji="0" lang="fr-FR" altLang="fr-FR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Habran</a:t>
            </a:r>
            <a:r>
              <a:rPr kumimoji="0" lang="fr-FR" alt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-Mery t’a permis d’améliorer</a:t>
            </a:r>
            <a:endParaRPr kumimoji="0" lang="fr-FR" altLang="fr-FR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" name="Image 11">
            <a:extLst>
              <a:ext uri="{FF2B5EF4-FFF2-40B4-BE49-F238E27FC236}">
                <a16:creationId xmlns:a16="http://schemas.microsoft.com/office/drawing/2014/main" id="{BB4D49E6-1605-443A-B7BE-239D08A6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 b="9286"/>
          <a:stretch>
            <a:fillRect/>
          </a:stretch>
        </p:blipFill>
        <p:spPr bwMode="auto">
          <a:xfrm>
            <a:off x="1428749" y="1766843"/>
            <a:ext cx="9410699" cy="30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37F57B-3A0B-4069-BF02-2F768D1A7B1D}"/>
              </a:ext>
            </a:extLst>
          </p:cNvPr>
          <p:cNvSpPr txBox="1"/>
          <p:nvPr/>
        </p:nvSpPr>
        <p:spPr>
          <a:xfrm>
            <a:off x="828673" y="5031432"/>
            <a:ext cx="10819536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sortie a été bénéfique pour la connaissance des publics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adultes de l’école :connaissance des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rôles et la communication avec eux</a:t>
            </a:r>
            <a:r>
              <a:rPr lang="fr-FR" alt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enfants</a:t>
            </a:r>
            <a:r>
              <a:rPr lang="fr-FR" alt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améliorer la communication avec les enfants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(14/20 la connaissance du public (6/20).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CEBBE-8E57-454F-9563-0A0B845C7D8C}"/>
              </a:ext>
            </a:extLst>
          </p:cNvPr>
          <p:cNvSpPr txBox="1">
            <a:spLocks/>
          </p:cNvSpPr>
          <p:nvPr/>
        </p:nvSpPr>
        <p:spPr>
          <a:xfrm>
            <a:off x="1000125" y="440875"/>
            <a:ext cx="103632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B5DCDE-6AF1-4589-A9AC-0A256EF36EB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2"/>
          <a:stretch/>
        </p:blipFill>
        <p:spPr bwMode="auto">
          <a:xfrm>
            <a:off x="1543050" y="1712307"/>
            <a:ext cx="8705850" cy="3135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01D84A-5D7C-4B56-B5D4-AB90C0D4BDA3}"/>
              </a:ext>
            </a:extLst>
          </p:cNvPr>
          <p:cNvSpPr txBox="1"/>
          <p:nvPr/>
        </p:nvSpPr>
        <p:spPr>
          <a:xfrm>
            <a:off x="2457450" y="1321944"/>
            <a:ext cx="8077200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 Concernant ton atelier lors de la sortie à l’école Maternelle</a:t>
            </a:r>
            <a:endParaRPr lang="fr-FR" sz="16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F50AB1-0AE9-41A8-8CA2-0B17566E1BBC}"/>
              </a:ext>
            </a:extLst>
          </p:cNvPr>
          <p:cNvSpPr txBox="1"/>
          <p:nvPr/>
        </p:nvSpPr>
        <p:spPr>
          <a:xfrm>
            <a:off x="1104900" y="5117118"/>
            <a:ext cx="9734550" cy="1027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Malgré les quelques difficultés rencontrées :des  enfants timides ne souhaitant pas communiquer et/ou participer aux ateliers, la barrière de langue ou de vocabulaire;  les lycéens sont globalement contents de la sortie et des activités qu’ils ont conduites.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F6D02-440C-46B6-8C9B-A835D9EF47F6}"/>
              </a:ext>
            </a:extLst>
          </p:cNvPr>
          <p:cNvSpPr txBox="1">
            <a:spLocks/>
          </p:cNvSpPr>
          <p:nvPr/>
        </p:nvSpPr>
        <p:spPr>
          <a:xfrm>
            <a:off x="1000125" y="440875"/>
            <a:ext cx="103632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8AACE3-29A1-4D32-92FB-9AB0FE35E5A0}"/>
              </a:ext>
            </a:extLst>
          </p:cNvPr>
          <p:cNvSpPr txBox="1"/>
          <p:nvPr/>
        </p:nvSpPr>
        <p:spPr>
          <a:xfrm>
            <a:off x="647700" y="1188594"/>
            <a:ext cx="10458450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1800" u="none" strike="noStrike" spc="1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 Expliques en quelques lignes ce que tu as apprécié le plus durant les séances de </a:t>
            </a:r>
            <a:r>
              <a:rPr lang="fr-FR" sz="1800" u="none" strike="noStrike" spc="1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1800" u="none" strike="noStrike" spc="1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-intervention</a:t>
            </a:r>
            <a:endParaRPr lang="fr-FR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FDA9BA8-1AB3-4D05-A16E-6FDA8F926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602794"/>
              </p:ext>
            </p:extLst>
          </p:nvPr>
        </p:nvGraphicFramePr>
        <p:xfrm>
          <a:off x="2105025" y="2002790"/>
          <a:ext cx="8048625" cy="380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93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D3534-D929-418A-A0D7-6D0CDB4FE5D8}"/>
              </a:ext>
            </a:extLst>
          </p:cNvPr>
          <p:cNvSpPr txBox="1">
            <a:spLocks/>
          </p:cNvSpPr>
          <p:nvPr/>
        </p:nvSpPr>
        <p:spPr>
          <a:xfrm>
            <a:off x="1000125" y="440875"/>
            <a:ext cx="103632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29F0E3-1DAD-4642-8860-D4B0E95A0876}"/>
              </a:ext>
            </a:extLst>
          </p:cNvPr>
          <p:cNvSpPr txBox="1"/>
          <p:nvPr/>
        </p:nvSpPr>
        <p:spPr>
          <a:xfrm>
            <a:off x="1000125" y="1426719"/>
            <a:ext cx="10801350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1800" strike="noStrike" spc="1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 Expliques en quelques lignes ce que tu as apprécié le moins durant les séances de Co-intervention</a:t>
            </a:r>
            <a:endParaRPr lang="fr-FR" sz="16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575F1562-8AF6-4FD4-AC15-47FD49AB9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811825"/>
              </p:ext>
            </p:extLst>
          </p:nvPr>
        </p:nvGraphicFramePr>
        <p:xfrm>
          <a:off x="2219325" y="1916112"/>
          <a:ext cx="7953375" cy="494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485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CAE5-AD2C-4AC3-A747-46007B643468}"/>
              </a:ext>
            </a:extLst>
          </p:cNvPr>
          <p:cNvSpPr txBox="1">
            <a:spLocks/>
          </p:cNvSpPr>
          <p:nvPr/>
        </p:nvSpPr>
        <p:spPr>
          <a:xfrm>
            <a:off x="1000125" y="491225"/>
            <a:ext cx="103632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du dispositif par les élèves</a:t>
            </a:r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9F5475-5A69-4D70-9CBC-7408B4822D14}"/>
              </a:ext>
            </a:extLst>
          </p:cNvPr>
          <p:cNvSpPr txBox="1"/>
          <p:nvPr/>
        </p:nvSpPr>
        <p:spPr>
          <a:xfrm>
            <a:off x="766762" y="1259303"/>
            <a:ext cx="11053763" cy="496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1800" strike="noStrike" spc="1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 Quelles seraient, à ton avis, les améliorations à apporter</a:t>
            </a:r>
            <a:endParaRPr lang="fr-FR" sz="16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600"/>
              </a:spcBef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   </a:t>
            </a:r>
            <a:r>
              <a:rPr lang="fr-FR" dirty="0">
                <a:solidFill>
                  <a:srgbClr val="4472C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Faire</a:t>
            </a: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de sorties/rencontrer plus de publics,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faire travailler davantage en groupe/binôme,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 faire lire des livres/plus d’activités de lecture à haute voix pour leur permettre de s’améliorer dans l’expression orale face au public,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 sur des sujets plus intéressants, comme le conte,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Apprendre à être gentils avec les enfants,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Insister auprès des élèves afin de faire participer tout le monde (certains ont honte/peur des moqueries),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 une salle climatisée,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 un seul professeur (1),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leur expliquer (2),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NSP (6 )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800"/>
              </a:spcAft>
              <a:buFont typeface="Constantia" panose="02030602050306030303" pitchFamily="18" charset="0"/>
              <a:buChar char="-"/>
            </a:pPr>
            <a:r>
              <a:rPr lang="fr-FR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Rien (3)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0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A073E-7718-4DA0-AF59-A070CC31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1359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7498BF-414E-439B-B285-4FF482F9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62699"/>
            <a:ext cx="10364452" cy="4028501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A- Retour de notre expérience de la </a:t>
            </a:r>
            <a:r>
              <a:rPr lang="fr-FR" dirty="0" err="1"/>
              <a:t>co</a:t>
            </a:r>
            <a:r>
              <a:rPr lang="fr-FR" dirty="0"/>
              <a:t>-intervention</a:t>
            </a:r>
          </a:p>
          <a:p>
            <a:pPr lvl="1"/>
            <a:r>
              <a:rPr lang="fr-FR" dirty="0"/>
              <a:t>1) Introduction</a:t>
            </a:r>
          </a:p>
          <a:p>
            <a:pPr lvl="1"/>
            <a:r>
              <a:rPr lang="fr-FR" dirty="0"/>
              <a:t>2) Objectifs</a:t>
            </a:r>
          </a:p>
          <a:p>
            <a:pPr lvl="1"/>
            <a:r>
              <a:rPr lang="fr-FR" dirty="0"/>
              <a:t>3) Publics visés</a:t>
            </a:r>
          </a:p>
          <a:p>
            <a:pPr lvl="1"/>
            <a:r>
              <a:rPr lang="fr-FR" dirty="0"/>
              <a:t>4) Planification des tâches</a:t>
            </a:r>
          </a:p>
          <a:p>
            <a:pPr lvl="1"/>
            <a:r>
              <a:rPr lang="fr-FR" dirty="0"/>
              <a:t>5) mise en œuvre du projet</a:t>
            </a:r>
          </a:p>
          <a:p>
            <a:pPr lvl="1"/>
            <a:r>
              <a:rPr lang="fr-FR" dirty="0"/>
              <a:t>6) complémentarité disciplinaire</a:t>
            </a:r>
          </a:p>
          <a:p>
            <a:pPr lvl="1"/>
            <a:r>
              <a:rPr lang="fr-FR" dirty="0"/>
              <a:t>7) Evaluation du dispositif par les élèves</a:t>
            </a:r>
          </a:p>
          <a:p>
            <a:pPr lvl="1"/>
            <a:r>
              <a:rPr lang="fr-FR" dirty="0"/>
              <a:t>8) Bilan</a:t>
            </a:r>
          </a:p>
          <a:p>
            <a:r>
              <a:rPr lang="fr-FR" dirty="0"/>
              <a:t>B- Vos témoignages et questions</a:t>
            </a:r>
          </a:p>
          <a:p>
            <a:r>
              <a:rPr lang="fr-FR" dirty="0"/>
              <a:t>C- A vous de jouer!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13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/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16D06-DD27-4F63-99FB-4F30CF67DEFE}"/>
              </a:ext>
            </a:extLst>
          </p:cNvPr>
          <p:cNvSpPr txBox="1">
            <a:spLocks/>
          </p:cNvSpPr>
          <p:nvPr/>
        </p:nvSpPr>
        <p:spPr>
          <a:xfrm>
            <a:off x="1000125" y="491225"/>
            <a:ext cx="103632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endParaRPr lang="fr-FR" sz="2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BB6C41-DA49-405B-BBEE-09DC7E140D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81921" y="1284588"/>
            <a:ext cx="7544114" cy="338137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romanUcPeriod"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 de l’appréciation par les élèves </a:t>
            </a:r>
          </a:p>
          <a:p>
            <a:pPr marL="0" lvl="0" indent="0">
              <a:lnSpc>
                <a:spcPct val="115000"/>
              </a:lnSpc>
              <a:buNone/>
            </a:pPr>
            <a:endParaRPr lang="fr-F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bilan est plutôt positif.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plupart des élèves semblent avoir apprécié le travail fait durant ce créneau horaire</a:t>
            </a:r>
          </a:p>
          <a:p>
            <a:pPr marL="457200" indent="0">
              <a:lnSpc>
                <a:spcPct val="115000"/>
              </a:lnSpc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Leurs réflexions nous permettront de réajuster et d’améliorer le projet pour les années à venir.</a:t>
            </a:r>
          </a:p>
          <a:p>
            <a:pPr marL="457200" indent="0">
              <a:lnSpc>
                <a:spcPct val="115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6148" name="Picture 4" descr="Oui, Non, Occasion, Décision, Femme, Comparaison">
            <a:extLst>
              <a:ext uri="{FF2B5EF4-FFF2-40B4-BE49-F238E27FC236}">
                <a16:creationId xmlns:a16="http://schemas.microsoft.com/office/drawing/2014/main" id="{229A7F50-B711-488D-95D8-B76F32CD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124075"/>
            <a:ext cx="321468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3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67DA877-21DC-4427-AC01-8C89E96A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30" y="1052097"/>
            <a:ext cx="10510085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−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o-</a:t>
            </a: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ntervention est un surplus pour le travail en équipe et l’interdisciplinarité.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−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préparation des séances demande un certain temps de travail, il est important :</a:t>
            </a:r>
          </a:p>
          <a:p>
            <a:pPr marL="628650" lvl="1" indent="-171450" defTabSz="914400">
              <a:spcBef>
                <a:spcPts val="600"/>
              </a:spcBef>
              <a:buFontTx/>
              <a:buChar char="−"/>
            </a:pPr>
            <a:r>
              <a:rPr lang="fr-FR" altLang="fr-FR" sz="1600" dirty="0">
                <a:cs typeface="Arial" panose="020B0604020202020204" pitchFamily="34" charset="0"/>
              </a:rPr>
              <a:t> </a:t>
            </a: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Choisir son binôme</a:t>
            </a:r>
            <a:endParaRPr lang="fr-FR" altLang="fr-FR" sz="1600" dirty="0">
              <a:cs typeface="Arial" panose="020B0604020202020204" pitchFamily="34" charset="0"/>
            </a:endParaRPr>
          </a:p>
          <a:p>
            <a:pPr marL="628650" lvl="1" indent="-171450" defTabSz="914400">
              <a:spcBef>
                <a:spcPts val="600"/>
              </a:spcBef>
              <a:buFontTx/>
              <a:buChar char="−"/>
            </a:pPr>
            <a:r>
              <a:rPr lang="fr-FR" altLang="fr-FR" sz="1600" dirty="0">
                <a:cs typeface="Arial" panose="020B0604020202020204" pitchFamily="34" charset="0"/>
              </a:rPr>
              <a:t>Conseil d’enseignement : répartition équitable des dispositif : CDE, </a:t>
            </a:r>
            <a:r>
              <a:rPr lang="fr-FR" altLang="fr-FR" sz="1600" dirty="0" err="1">
                <a:cs typeface="Arial" panose="020B0604020202020204" pitchFamily="34" charset="0"/>
              </a:rPr>
              <a:t>CO-I</a:t>
            </a:r>
            <a:r>
              <a:rPr lang="fr-FR" altLang="fr-FR" sz="1600" dirty="0">
                <a:cs typeface="Arial" panose="020B0604020202020204" pitchFamily="34" charset="0"/>
              </a:rPr>
              <a:t>, surtout pour le  Professeur d’ </a:t>
            </a:r>
            <a:r>
              <a:rPr lang="fr-FR" altLang="fr-FR" sz="1600" dirty="0" err="1">
                <a:cs typeface="Arial" panose="020B0604020202020204" pitchFamily="34" charset="0"/>
              </a:rPr>
              <a:t>EG</a:t>
            </a:r>
            <a:endParaRPr lang="fr-FR" altLang="fr-FR" sz="1600" dirty="0"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−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Proposer plus de sorties, comme demandé par les élèves.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−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Poursuivre le travail en binôme en année de1ère et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Tle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−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Disposer d’une salle climatisée et plus spacieuse :la réorganisation du mobilier en fonction du type des séance.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indent="-171450" defTabSz="914400">
              <a:spcBef>
                <a:spcPts val="600"/>
              </a:spcBef>
              <a:buFontTx/>
              <a:buChar char="−"/>
            </a:pP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Maintenir le  créneau de 2 h/quinzaine car il a</a:t>
            </a:r>
          </a:p>
          <a:p>
            <a:pPr marL="628650" lvl="1" indent="-171450" defTabSz="914400">
              <a:spcBef>
                <a:spcPts val="600"/>
              </a:spcBef>
              <a:buFontTx/>
              <a:buChar char="−"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Facilité la mise en place du travail d’équipe et une gestion « sans stress » du groupe classe.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lvl="1" indent="-171450" defTabSz="914400">
              <a:spcBef>
                <a:spcPts val="600"/>
              </a:spcBef>
              <a:buFontTx/>
              <a:buChar char="−"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Rendu possible la sortie à l’école maternelle voisine sans perturber les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EDT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des élèves et des professeurs. </a:t>
            </a:r>
          </a:p>
          <a:p>
            <a:pPr lvl="1" defTabSz="914400">
              <a:spcBef>
                <a:spcPts val="600"/>
              </a:spcBef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−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Travail en binôme:</a:t>
            </a:r>
          </a:p>
          <a:p>
            <a:pPr marL="628650" lvl="1" indent="-171450" defTabSz="914400">
              <a:spcBef>
                <a:spcPts val="600"/>
              </a:spcBef>
              <a:buFontTx/>
              <a:buChar char="−"/>
            </a:pP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Pour les enseignants :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permet de s’enrichir de la pratique de l’autre et d’améliorer sa propre pratique grâce à une remise en question.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lvl="1" indent="-171450" defTabSz="914400">
              <a:spcBef>
                <a:spcPts val="600"/>
              </a:spcBef>
              <a:buFontTx/>
              <a:buChar char="−"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Pour les élèves : permet « d’éliminer » les barrières entre les disciplines.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−"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Les connaissances et techniques apprises pendant nos cours (pôle animation et français) ont été réinvesties, complétées  et mise en application lors des séances de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-intervention, rendant concret nos enseignements.</a:t>
            </a:r>
            <a:r>
              <a:rPr lang="fr-FR" altLang="fr-FR" sz="1600" dirty="0">
                <a:cs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Cela a été plus marqué lors de l’atelier conte et de la sortie à l’école maternelle.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dirty="0"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B1563B9-457E-42DC-B09F-EB6ECCA0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60F1434-9260-4442-9EFA-A860F442BD49}"/>
              </a:ext>
            </a:extLst>
          </p:cNvPr>
          <p:cNvSpPr txBox="1">
            <a:spLocks/>
          </p:cNvSpPr>
          <p:nvPr/>
        </p:nvSpPr>
        <p:spPr>
          <a:xfrm>
            <a:off x="373525" y="477509"/>
            <a:ext cx="103632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 des ENSEIGNANTS</a:t>
            </a:r>
            <a:endParaRPr lang="fr-FR" sz="2800" dirty="0"/>
          </a:p>
        </p:txBody>
      </p:sp>
      <p:pic>
        <p:nvPicPr>
          <p:cNvPr id="12" name="Image 11" descr="Monde Des Affaires, Coopération, Puzzle">
            <a:extLst>
              <a:ext uri="{FF2B5EF4-FFF2-40B4-BE49-F238E27FC236}">
                <a16:creationId xmlns:a16="http://schemas.microsoft.com/office/drawing/2014/main" id="{931300E1-43FB-4122-82A3-F1697A45CB40}"/>
              </a:ext>
            </a:extLst>
          </p:cNvPr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56" y="289460"/>
            <a:ext cx="3941092" cy="11202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9156EEE4-539D-444F-B4DD-8180EB56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164" y="499190"/>
            <a:ext cx="3293275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fr-FR" altLang="fr-FR" sz="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</a:t>
            </a:r>
            <a:r>
              <a:rPr kumimoji="0" lang="fr-FR" altLang="fr-FR" sz="9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9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AIS</a:t>
            </a:r>
            <a:r>
              <a:rPr kumimoji="0" lang="fr-FR" altLang="fr-FR" sz="105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fr-FR" altLang="fr-FR" sz="9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SBSSA</a:t>
            </a:r>
            <a:endParaRPr kumimoji="0" lang="fr-FR" altLang="fr-FR" sz="2000" b="0" i="1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4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DD817A5-1D77-4A89-8705-1D7905D5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3721"/>
          </a:xfrm>
        </p:spPr>
        <p:txBody>
          <a:bodyPr>
            <a:normAutofit/>
          </a:bodyPr>
          <a:lstStyle/>
          <a:p>
            <a:r>
              <a:rPr lang="fr-FR" sz="3200" dirty="0"/>
              <a:t>QUESTIONS ET TÉMOIGNAGES</a:t>
            </a:r>
          </a:p>
        </p:txBody>
      </p:sp>
      <p:pic>
        <p:nvPicPr>
          <p:cNvPr id="6" name="Picture 4" descr="Intelligente homme d'affaires avec une énorme migraine Banque d'images - 39616423">
            <a:extLst>
              <a:ext uri="{FF2B5EF4-FFF2-40B4-BE49-F238E27FC236}">
                <a16:creationId xmlns:a16="http://schemas.microsoft.com/office/drawing/2014/main" id="{C6CA5722-76EE-4EE2-98A7-72B2D256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86" y="1911927"/>
            <a:ext cx="2240078" cy="2880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Point D'Interrogation, Note, Dupliquer, Demande">
            <a:extLst>
              <a:ext uri="{FF2B5EF4-FFF2-40B4-BE49-F238E27FC236}">
                <a16:creationId xmlns:a16="http://schemas.microsoft.com/office/drawing/2014/main" id="{ECDF3CDE-AD07-4D16-90D5-150B778A6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5495" r="10390" b="5046"/>
          <a:stretch/>
        </p:blipFill>
        <p:spPr bwMode="auto">
          <a:xfrm>
            <a:off x="3002973" y="2395104"/>
            <a:ext cx="2732809" cy="20677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2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A84C9F1-5B7C-3040-B443-9B4910CF4096}"/>
              </a:ext>
            </a:extLst>
          </p:cNvPr>
          <p:cNvSpPr txBox="1">
            <a:spLocks/>
          </p:cNvSpPr>
          <p:nvPr/>
        </p:nvSpPr>
        <p:spPr>
          <a:xfrm>
            <a:off x="1641903" y="284370"/>
            <a:ext cx="8505825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ATELIERS</a:t>
            </a:r>
            <a:endParaRPr lang="fr-FR" sz="2800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48EBFB8-66DA-4A4C-80F5-E4A406815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8200"/>
              </p:ext>
            </p:extLst>
          </p:nvPr>
        </p:nvGraphicFramePr>
        <p:xfrm>
          <a:off x="791176" y="1047266"/>
          <a:ext cx="9113795" cy="51389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1460">
                  <a:extLst>
                    <a:ext uri="{9D8B030D-6E8A-4147-A177-3AD203B41FA5}">
                      <a16:colId xmlns:a16="http://schemas.microsoft.com/office/drawing/2014/main" val="3100275546"/>
                    </a:ext>
                  </a:extLst>
                </a:gridCol>
                <a:gridCol w="7922335">
                  <a:extLst>
                    <a:ext uri="{9D8B030D-6E8A-4147-A177-3AD203B41FA5}">
                      <a16:colId xmlns:a16="http://schemas.microsoft.com/office/drawing/2014/main" val="1753706742"/>
                    </a:ext>
                  </a:extLst>
                </a:gridCol>
              </a:tblGrid>
              <a:tr h="1005742">
                <a:tc>
                  <a:txBody>
                    <a:bodyPr/>
                    <a:lstStyle/>
                    <a:p>
                      <a:pPr algn="ctr"/>
                      <a:r>
                        <a:rPr lang="fr-GF" b="0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Constitution de binômes ou trinômes de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-intervenants LHG/EP</a:t>
                      </a:r>
                    </a:p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GF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553370"/>
                  </a:ext>
                </a:extLst>
              </a:tr>
              <a:tr h="125159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10h30 </a:t>
                      </a: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12h30 </a:t>
                      </a:r>
                      <a:endParaRPr lang="fr-G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Elaboration de séquences et d’une séances (format numérique), </a:t>
                      </a:r>
                      <a:b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Possibilité de prolongement de progressions et de projets de </a:t>
                      </a:r>
                      <a:r>
                        <a:rPr lang="fr-FR" sz="20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fr-FR" sz="2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-intervention en fonction des besoins de chaque équipe </a:t>
                      </a:r>
                      <a:b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r-GF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44887"/>
                  </a:ext>
                </a:extLst>
              </a:tr>
              <a:tr h="983392">
                <a:tc>
                  <a:txBody>
                    <a:bodyPr/>
                    <a:lstStyle/>
                    <a:p>
                      <a:pPr algn="ctr"/>
                      <a:r>
                        <a:rPr lang="fr-GF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14h00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</a:t>
                      </a:r>
                    </a:p>
                    <a:p>
                      <a:pPr algn="ctr"/>
                      <a:r>
                        <a:rPr lang="fr-GF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F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Finalisation des travaux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57172"/>
                  </a:ext>
                </a:extLst>
              </a:tr>
              <a:tr h="181624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14h30</a:t>
                      </a: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16h30 </a:t>
                      </a:r>
                      <a:endParaRPr lang="fr-GF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Présentation du travail réalisé par groupe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participative de chacun des</a:t>
                      </a:r>
                      <a:r>
                        <a:rPr lang="fr-FR" altLang="fr-F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travaux</a:t>
                      </a:r>
                      <a:endParaRPr lang="fr-FR" sz="20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Collecte numérique des travaux réalisés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744629"/>
                  </a:ext>
                </a:extLst>
              </a:tr>
            </a:tbl>
          </a:graphicData>
        </a:graphic>
      </p:graphicFrame>
      <p:pic>
        <p:nvPicPr>
          <p:cNvPr id="1026" name="Picture 2" descr="Bureau, D'Affaires, Collègues, Réunion, Ordinateurs">
            <a:extLst>
              <a:ext uri="{FF2B5EF4-FFF2-40B4-BE49-F238E27FC236}">
                <a16:creationId xmlns:a16="http://schemas.microsoft.com/office/drawing/2014/main" id="{BCF5665D-2579-9340-A86D-E94BE02B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181" y="1047266"/>
            <a:ext cx="2006944" cy="13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53B407E-B32D-B84D-B853-0B8045909826}"/>
              </a:ext>
            </a:extLst>
          </p:cNvPr>
          <p:cNvSpPr/>
          <p:nvPr/>
        </p:nvSpPr>
        <p:spPr>
          <a:xfrm>
            <a:off x="10084037" y="3134166"/>
            <a:ext cx="1939088" cy="26765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 GROUPE VOLONTAIRE :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Elaboration d’une grille d’autoévaluation et de l’évaluation du dispositif</a:t>
            </a:r>
          </a:p>
        </p:txBody>
      </p:sp>
    </p:spTree>
    <p:extLst>
      <p:ext uri="{BB962C8B-B14F-4D97-AF65-F5344CB8AC3E}">
        <p14:creationId xmlns:p14="http://schemas.microsoft.com/office/powerpoint/2010/main" val="306573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Ã©sultat de recherche d'images pour &quot;co-intervention&quot;">
            <a:extLst>
              <a:ext uri="{FF2B5EF4-FFF2-40B4-BE49-F238E27FC236}">
                <a16:creationId xmlns:a16="http://schemas.microsoft.com/office/drawing/2014/main" id="{281E874D-992A-4582-AB02-386D97CC0596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47" b="17130"/>
          <a:stretch/>
        </p:blipFill>
        <p:spPr bwMode="auto">
          <a:xfrm>
            <a:off x="2600325" y="1889106"/>
            <a:ext cx="5697878" cy="330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36CBDD6-7D97-4439-ACB7-30073EAF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15033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47840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1F846-2732-436D-9A9E-05365FD2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35955"/>
            <a:ext cx="10364451" cy="799736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221F4DC-5991-4CAC-AA29-407418D3C4A5}"/>
              </a:ext>
            </a:extLst>
          </p:cNvPr>
          <p:cNvSpPr/>
          <p:nvPr/>
        </p:nvSpPr>
        <p:spPr>
          <a:xfrm>
            <a:off x="2575249" y="1548882"/>
            <a:ext cx="7529804" cy="5304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 PAR PROJET :</a:t>
            </a:r>
          </a:p>
          <a:p>
            <a:pPr algn="ctr"/>
            <a:endParaRPr lang="fr-FR" sz="8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9709785-F7EA-4EBD-8149-50E1AF31ACCC}"/>
              </a:ext>
            </a:extLst>
          </p:cNvPr>
          <p:cNvSpPr/>
          <p:nvPr/>
        </p:nvSpPr>
        <p:spPr>
          <a:xfrm>
            <a:off x="1035073" y="2905761"/>
            <a:ext cx="4180739" cy="1066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Connaitre deux types de publics et de participer ainsi à l’orientation des élèves.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B1A470-673C-4ADA-B4B1-31EE807E74A8}"/>
              </a:ext>
            </a:extLst>
          </p:cNvPr>
          <p:cNvSpPr/>
          <p:nvPr/>
        </p:nvSpPr>
        <p:spPr>
          <a:xfrm>
            <a:off x="6573416" y="2809758"/>
            <a:ext cx="4180739" cy="1066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préparer les élèves à l’élaboration de rapports de PFMP, parfois nécessaires pour des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CCF</a:t>
            </a: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0B03D03-3E8B-4884-B0FF-96F9F44150D2}"/>
              </a:ext>
            </a:extLst>
          </p:cNvPr>
          <p:cNvSpPr/>
          <p:nvPr/>
        </p:nvSpPr>
        <p:spPr>
          <a:xfrm>
            <a:off x="2331098" y="4794485"/>
            <a:ext cx="7529804" cy="8451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PARTICIPER À LA RÉUSSITE SCOLAIRE DE NOS APPRENANTS</a:t>
            </a:r>
            <a:endParaRPr lang="fr-FR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B63854D-193F-4DA7-932C-493655D4E28E}"/>
              </a:ext>
            </a:extLst>
          </p:cNvPr>
          <p:cNvSpPr/>
          <p:nvPr/>
        </p:nvSpPr>
        <p:spPr>
          <a:xfrm rot="5400000">
            <a:off x="3601616" y="2211355"/>
            <a:ext cx="326572" cy="61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49F8D404-109C-4D47-92CB-8AC94B5B6B5A}"/>
              </a:ext>
            </a:extLst>
          </p:cNvPr>
          <p:cNvSpPr/>
          <p:nvPr/>
        </p:nvSpPr>
        <p:spPr>
          <a:xfrm rot="5400000">
            <a:off x="8263814" y="2138680"/>
            <a:ext cx="326572" cy="61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C763CFA6-FDF3-4A88-81B2-D6CFEC6EA3A2}"/>
              </a:ext>
            </a:extLst>
          </p:cNvPr>
          <p:cNvSpPr/>
          <p:nvPr/>
        </p:nvSpPr>
        <p:spPr>
          <a:xfrm rot="5400000">
            <a:off x="8263815" y="4029426"/>
            <a:ext cx="326572" cy="61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734AB64-6FD4-4327-8075-DBA4D19BAE02}"/>
              </a:ext>
            </a:extLst>
          </p:cNvPr>
          <p:cNvSpPr/>
          <p:nvPr/>
        </p:nvSpPr>
        <p:spPr>
          <a:xfrm rot="5400000">
            <a:off x="3767673" y="4177369"/>
            <a:ext cx="326572" cy="61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5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FD6C7-5E67-48E7-A726-12F50F70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2373"/>
          </a:xfrm>
        </p:spPr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8425FE-3E5F-415C-9C8B-6C4C036C0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fr-FR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Recueillir des récits oraux de vie auprès du public (enfants, puis personnes âgées) et réaliser une production écrite qui </a:t>
            </a:r>
            <a:r>
              <a:rPr lang="fr-FR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feraIT</a:t>
            </a:r>
            <a:r>
              <a:rPr lang="fr-FR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 l’objet d’une lecture publique.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fr-FR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Ce recueil pouvant devenir un chef d’œuvre.</a:t>
            </a:r>
            <a:endParaRPr lang="fr-FR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21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1AE87-D9A6-4267-8FBE-A7619A4C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2373"/>
          </a:xfrm>
        </p:spPr>
        <p:txBody>
          <a:bodyPr/>
          <a:lstStyle/>
          <a:p>
            <a:r>
              <a:rPr lang="fr-FR" dirty="0"/>
              <a:t>Publics visés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F82B1-38F7-43AB-8E44-6D4A8347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23322"/>
            <a:ext cx="10364452" cy="38504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publics visés 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nstantia" panose="02030602050306030303" pitchFamily="18" charset="0"/>
              <a:buChar char="-"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1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« Raconte-moi ton rêve » auprès d’un public jeune (les enfants de l’école maternelle),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nstantia" panose="02030602050306030303" pitchFamily="18" charset="0"/>
              <a:buChar char="-"/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2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« La place de la personne âgée dans la société, devenir soi et l’écriture autobiographique », auprès des personnes âgées résidentes de l’EHPAD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projet donnant lieu à une sortie : école maternelle et EHPAD.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1030" name="Picture 6" descr="Le médecin parle à une femme âgée dans une maison d &amp; # 39 ; hôpital Banque d'images - 91434243">
            <a:extLst>
              <a:ext uri="{FF2B5EF4-FFF2-40B4-BE49-F238E27FC236}">
                <a16:creationId xmlns:a16="http://schemas.microsoft.com/office/drawing/2014/main" id="{607AA76E-A69B-4B1D-B85E-A1192B33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27" y="330070"/>
            <a:ext cx="2416046" cy="16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se up of smiling young children sitting at a table eating their packed lunches together at infant school, girl smiling to camera, selective focus Banque d'images - 115173889">
            <a:extLst>
              <a:ext uri="{FF2B5EF4-FFF2-40B4-BE49-F238E27FC236}">
                <a16:creationId xmlns:a16="http://schemas.microsoft.com/office/drawing/2014/main" id="{803C690F-6CB6-4B10-B1D1-B595F61F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330070"/>
            <a:ext cx="2761429" cy="18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3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F6FC3-AE3D-4F7D-B0DB-8970FBA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4463"/>
          </a:xfrm>
        </p:spPr>
        <p:txBody>
          <a:bodyPr/>
          <a:lstStyle/>
          <a:p>
            <a:r>
              <a:rPr lang="fr-FR" dirty="0"/>
              <a:t>Organisation du travail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D73FA83-F19C-4071-A2BC-ADEFE5349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17375"/>
              </p:ext>
            </p:extLst>
          </p:nvPr>
        </p:nvGraphicFramePr>
        <p:xfrm>
          <a:off x="1015482" y="1432803"/>
          <a:ext cx="10161035" cy="480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153">
                  <a:extLst>
                    <a:ext uri="{9D8B030D-6E8A-4147-A177-3AD203B41FA5}">
                      <a16:colId xmlns:a16="http://schemas.microsoft.com/office/drawing/2014/main" val="2378369172"/>
                    </a:ext>
                  </a:extLst>
                </a:gridCol>
                <a:gridCol w="8370882">
                  <a:extLst>
                    <a:ext uri="{9D8B030D-6E8A-4147-A177-3AD203B41FA5}">
                      <a16:colId xmlns:a16="http://schemas.microsoft.com/office/drawing/2014/main" val="1177776754"/>
                    </a:ext>
                  </a:extLst>
                </a:gridCol>
              </a:tblGrid>
              <a:tr h="35181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ÉTAPES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12319"/>
                  </a:ext>
                </a:extLst>
              </a:tr>
              <a:tr h="1671130"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ÉTAPE 1 </a:t>
                      </a:r>
                      <a:endParaRPr lang="fr-F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Lors de la formation en juin 2019  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Lecture du vadémécum de la </a:t>
                      </a:r>
                      <a:r>
                        <a:rPr lang="fr-FR" sz="1800" b="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fr-FR" sz="18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-intervention et des grandes lignes du programme de français et du référentiel du BCP ASSP  (repérage des liens).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Choix de travailler par projet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éalisation de la trame du </a:t>
                      </a:r>
                      <a:r>
                        <a:rPr lang="fr-FR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projet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avec élaboration des séquences. 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moments et le type d’évaluations ont été définies ultérieurement. </a:t>
                      </a:r>
                    </a:p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467664"/>
                  </a:ext>
                </a:extLst>
              </a:tr>
              <a:tr h="351817"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ÉTAPE  2 </a:t>
                      </a:r>
                      <a:endParaRPr lang="fr-F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Demande d’un créneau horaire de 2 heures quinzaine</a:t>
                      </a:r>
                    </a:p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 7h30 à 9h30</a:t>
                      </a:r>
                    </a:p>
                    <a:p>
                      <a:endParaRPr lang="fr-FR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611972"/>
                  </a:ext>
                </a:extLst>
              </a:tr>
              <a:tr h="879542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ÉTAPE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Poursuite du travail de réflexion en septembre 2019 pour peaufiner notre projet</a:t>
                      </a:r>
                    </a:p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(réajustements en cours d’année)</a:t>
                      </a:r>
                    </a:p>
                    <a:p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985193"/>
                  </a:ext>
                </a:extLst>
              </a:tr>
              <a:tr h="886758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ÉTAPE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Prise en compte de la progression de la </a:t>
                      </a:r>
                      <a:r>
                        <a:rPr lang="fr-FR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-intervention dans la progression de nos disciplines/pôles respectifs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085741"/>
                  </a:ext>
                </a:extLst>
              </a:tr>
            </a:tbl>
          </a:graphicData>
        </a:graphic>
      </p:graphicFrame>
      <p:sp>
        <p:nvSpPr>
          <p:cNvPr id="3" name="Soleil 2">
            <a:extLst>
              <a:ext uri="{FF2B5EF4-FFF2-40B4-BE49-F238E27FC236}">
                <a16:creationId xmlns:a16="http://schemas.microsoft.com/office/drawing/2014/main" id="{59923C0D-E061-4749-8BF8-B699D9B73E97}"/>
              </a:ext>
            </a:extLst>
          </p:cNvPr>
          <p:cNvSpPr/>
          <p:nvPr/>
        </p:nvSpPr>
        <p:spPr>
          <a:xfrm>
            <a:off x="10545510" y="618517"/>
            <a:ext cx="435836" cy="5009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933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55C22-F559-482E-B002-E6D4527A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249" y="523863"/>
            <a:ext cx="6217299" cy="603793"/>
          </a:xfrm>
        </p:spPr>
        <p:txBody>
          <a:bodyPr>
            <a:normAutofit/>
          </a:bodyPr>
          <a:lstStyle/>
          <a:p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Projet 1 « Raconte-moi ton rêve  »</a:t>
            </a:r>
            <a:endParaRPr lang="fr-FR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1FB2-A955-4F17-8E11-A61DA44A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136" y="2228669"/>
            <a:ext cx="10364452" cy="36789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Lieux :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salles banalisée avec 3 séances en  salle informatique, salle d’animation, salles banalisés en doublon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sortie à l’école maternelle </a:t>
            </a:r>
            <a:r>
              <a:rPr lang="fr-FR" sz="1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Habran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Mery. 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 du travail des élèves :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tâches individuelles, en binôme et en petit groupe (3 à 4 élèves)</a:t>
            </a:r>
          </a:p>
          <a:p>
            <a:pPr marL="457200" lvl="1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tâches demandées diverses et le travail des élèves varié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Écriture, Réalisation des affiches, transcription, mise en place des activités animation …</a:t>
            </a:r>
          </a:p>
          <a:p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564B42-CE68-4927-AC17-95C11635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74" y="350517"/>
            <a:ext cx="2273075" cy="1704806"/>
          </a:xfrm>
          <a:prstGeom prst="rect">
            <a:avLst/>
          </a:prstGeom>
        </p:spPr>
      </p:pic>
      <p:sp>
        <p:nvSpPr>
          <p:cNvPr id="7" name="Nuage 6">
            <a:extLst>
              <a:ext uri="{FF2B5EF4-FFF2-40B4-BE49-F238E27FC236}">
                <a16:creationId xmlns:a16="http://schemas.microsoft.com/office/drawing/2014/main" id="{68D66466-3C59-4F4D-BC58-949598692BF5}"/>
              </a:ext>
            </a:extLst>
          </p:cNvPr>
          <p:cNvSpPr/>
          <p:nvPr/>
        </p:nvSpPr>
        <p:spPr>
          <a:xfrm>
            <a:off x="9171103" y="647748"/>
            <a:ext cx="2809404" cy="12564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 RÊVE DE BACHIR</a:t>
            </a:r>
          </a:p>
        </p:txBody>
      </p:sp>
    </p:spTree>
    <p:extLst>
      <p:ext uri="{BB962C8B-B14F-4D97-AF65-F5344CB8AC3E}">
        <p14:creationId xmlns:p14="http://schemas.microsoft.com/office/powerpoint/2010/main" val="112094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23F4D-B592-4AB2-8F43-DC67CB5E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6430"/>
          </a:xfrm>
        </p:spPr>
        <p:txBody>
          <a:bodyPr>
            <a:normAutofit fontScale="90000"/>
          </a:bodyPr>
          <a:lstStyle/>
          <a:p>
            <a:b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complémentarité français-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sbssa</a:t>
            </a:r>
            <a:b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D5F4DAB-906F-4A9C-9707-2D70E05278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43379" y="1409081"/>
            <a:ext cx="8557995" cy="1749489"/>
          </a:xfrm>
        </p:spPr>
        <p:txBody>
          <a:bodyPr>
            <a:norm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1 de séance</a:t>
            </a:r>
          </a:p>
          <a:p>
            <a:pPr lvl="1"/>
            <a:r>
              <a:rPr lang="fr-FR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du schéma narratif d’un conte </a:t>
            </a:r>
          </a:p>
          <a:p>
            <a:pPr lvl="1"/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COMMENT RACONTER UNE HISTOIRE</a:t>
            </a:r>
            <a:endParaRPr lang="fr-FR" sz="16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/>
              <a:t>En </a:t>
            </a:r>
            <a:r>
              <a:rPr lang="fr-FR" i="1" dirty="0" err="1"/>
              <a:t>co</a:t>
            </a:r>
            <a:r>
              <a:rPr lang="fr-FR" i="1" dirty="0"/>
              <a:t>-intervention : récit d’un conte sur le thème du rêve 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6CF3FC-30B2-4E27-90AC-8B75B76FA68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18956" r="16858"/>
          <a:stretch/>
        </p:blipFill>
        <p:spPr bwMode="auto">
          <a:xfrm rot="5400000">
            <a:off x="7044706" y="3441488"/>
            <a:ext cx="2870756" cy="2329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3D247B-F8CE-4DF6-B430-5DF568CE557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 t="14554" r="2875" b="13891"/>
          <a:stretch/>
        </p:blipFill>
        <p:spPr bwMode="auto">
          <a:xfrm rot="5400000">
            <a:off x="3034359" y="3794701"/>
            <a:ext cx="2870755" cy="2057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oleil 5">
            <a:extLst>
              <a:ext uri="{FF2B5EF4-FFF2-40B4-BE49-F238E27FC236}">
                <a16:creationId xmlns:a16="http://schemas.microsoft.com/office/drawing/2014/main" id="{883FEA8A-BB96-8E48-B46F-CE2322534B68}"/>
              </a:ext>
            </a:extLst>
          </p:cNvPr>
          <p:cNvSpPr/>
          <p:nvPr/>
        </p:nvSpPr>
        <p:spPr>
          <a:xfrm>
            <a:off x="9312785" y="1548500"/>
            <a:ext cx="435836" cy="5009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Soleil 6">
            <a:extLst>
              <a:ext uri="{FF2B5EF4-FFF2-40B4-BE49-F238E27FC236}">
                <a16:creationId xmlns:a16="http://schemas.microsoft.com/office/drawing/2014/main" id="{77053864-2AF4-C34E-9C1C-DA8F33F81B23}"/>
              </a:ext>
            </a:extLst>
          </p:cNvPr>
          <p:cNvSpPr/>
          <p:nvPr/>
        </p:nvSpPr>
        <p:spPr>
          <a:xfrm>
            <a:off x="9939161" y="2049482"/>
            <a:ext cx="435836" cy="500982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828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8">
            <a:extLst>
              <a:ext uri="{FF2B5EF4-FFF2-40B4-BE49-F238E27FC236}">
                <a16:creationId xmlns:a16="http://schemas.microsoft.com/office/drawing/2014/main" id="{A4AA063A-3F45-475C-B61D-222025A3A2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9814" y="1222155"/>
            <a:ext cx="8770439" cy="19452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2 de séance</a:t>
            </a:r>
            <a:endParaRPr lang="fr-FR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DES ATELIERS D'ANIMATION ( besoins des enfants)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«Je dessine mon rêve »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2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«Je crée mon rêve »  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3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J’écris mon rêve »   </a:t>
            </a:r>
          </a:p>
          <a:p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Devenir soi: </a:t>
            </a:r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écritures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autobiographiques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i="1" dirty="0"/>
              <a:t>Co-intervention Animation des atelier a l’école maternelle  (GS )**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A7F678-FADC-497B-86B8-3CBA79F9E68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" b="8782"/>
          <a:stretch/>
        </p:blipFill>
        <p:spPr bwMode="auto">
          <a:xfrm rot="21006284">
            <a:off x="5388105" y="4382372"/>
            <a:ext cx="1764315" cy="2047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9B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7BC934-47BE-4010-983A-83BA56DC7C7A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964">
            <a:off x="7901898" y="4707844"/>
            <a:ext cx="2222963" cy="1614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78DA753-BBA5-4447-BEE1-BB6F8C6B313B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7428947" cy="70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complémentarité français-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sbssa</a:t>
            </a: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44B95E-BFC3-4107-8FD0-101DB66EC64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55" y="4691384"/>
            <a:ext cx="2163770" cy="1344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5B630C-18C4-4A31-B6DD-9A0B9BD8748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529">
            <a:off x="8850522" y="426852"/>
            <a:ext cx="2089875" cy="1913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D0ABEF-132A-43F0-BEC3-24D183A7F09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5" y="4284237"/>
            <a:ext cx="1378266" cy="119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1B2C87B-0C7A-4363-966B-09FB6A7E4B12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511" y="2731697"/>
            <a:ext cx="2366645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055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1775</TotalTime>
  <Words>1956</Words>
  <Application>Microsoft Macintosh PowerPoint</Application>
  <PresentationFormat>Grand écran</PresentationFormat>
  <Paragraphs>227</Paragraphs>
  <Slides>24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Constantia</vt:lpstr>
      <vt:lpstr>Google Sans</vt:lpstr>
      <vt:lpstr>Times New Roman</vt:lpstr>
      <vt:lpstr>Tw Cen MT</vt:lpstr>
      <vt:lpstr>Ronds dans l’eau</vt:lpstr>
      <vt:lpstr>Présentation PowerPoint</vt:lpstr>
      <vt:lpstr>PLAN</vt:lpstr>
      <vt:lpstr>introduction</vt:lpstr>
      <vt:lpstr>OBJECTIFS</vt:lpstr>
      <vt:lpstr>Publics visés </vt:lpstr>
      <vt:lpstr>Organisation du travail</vt:lpstr>
      <vt:lpstr>Projet 1 « Raconte-moi ton rêve  »</vt:lpstr>
      <vt:lpstr> complémentarité français-sbssa </vt:lpstr>
      <vt:lpstr>Présentation PowerPoint</vt:lpstr>
      <vt:lpstr>Présentation PowerPoint</vt:lpstr>
      <vt:lpstr>Évaluation du dispositif par les élèves </vt:lpstr>
      <vt:lpstr>Évaluation du dispositif par les élèves</vt:lpstr>
      <vt:lpstr>Évaluation du dispositif par les élèves</vt:lpstr>
      <vt:lpstr>Évaluation du dispositif par les élèves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ET TÉMOIGNAGES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CO-INTERVENTION Français-SBSSA BILAN</dc:title>
  <dc:creator>nelly rovira</dc:creator>
  <cp:lastModifiedBy>nelly rovira</cp:lastModifiedBy>
  <cp:revision>66</cp:revision>
  <dcterms:created xsi:type="dcterms:W3CDTF">2021-01-02T12:07:00Z</dcterms:created>
  <dcterms:modified xsi:type="dcterms:W3CDTF">2021-01-28T10:55:52Z</dcterms:modified>
</cp:coreProperties>
</file>