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92" r:id="rId2"/>
    <p:sldId id="257" r:id="rId3"/>
    <p:sldId id="258" r:id="rId4"/>
    <p:sldId id="259" r:id="rId5"/>
    <p:sldId id="260" r:id="rId6"/>
    <p:sldId id="262" r:id="rId7"/>
    <p:sldId id="272" r:id="rId8"/>
    <p:sldId id="264" r:id="rId9"/>
    <p:sldId id="265" r:id="rId10"/>
    <p:sldId id="266" r:id="rId11"/>
    <p:sldId id="268" r:id="rId12"/>
    <p:sldId id="289" r:id="rId13"/>
    <p:sldId id="270" r:id="rId14"/>
    <p:sldId id="291" r:id="rId15"/>
    <p:sldId id="273" r:id="rId16"/>
    <p:sldId id="274" r:id="rId17"/>
    <p:sldId id="275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6595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2F1F-3BD5-424A-B67F-FE538D6B0629}" type="datetimeFigureOut">
              <a:rPr lang="fr-FR" smtClean="0"/>
              <a:pPr/>
              <a:t>19/12/2019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5288-6AB0-449D-AB2F-E1921FE0A4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27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 d’heures donc faire des </a:t>
            </a:r>
            <a:r>
              <a:rPr lang="fr-FR" b="1" dirty="0" smtClean="0"/>
              <a:t>séquences courtes</a:t>
            </a:r>
            <a:r>
              <a:rPr lang="fr-FR" dirty="0" smtClean="0"/>
              <a:t>. Il faut une </a:t>
            </a:r>
            <a:r>
              <a:rPr lang="fr-FR" b="1" dirty="0" smtClean="0"/>
              <a:t>équité de traitement de chacune des questions </a:t>
            </a:r>
            <a:r>
              <a:rPr lang="fr-FR" dirty="0" smtClean="0"/>
              <a:t>du programme.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05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Inciter les élèves à</a:t>
            </a:r>
            <a:r>
              <a:rPr lang="fr-FR" baseline="0" dirty="0" smtClean="0"/>
              <a:t> analyser les étiquettes des colis qu’ils reçoivent quand ils commandent par internet. Evoquer la polémique dont fait actuellement l’objet Amazon.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00793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rajouter : donner un titre à la carte; compléter la légende notamment le transport en camion du</a:t>
            </a:r>
            <a:r>
              <a:rPr lang="fr-FR" baseline="0" dirty="0" smtClean="0"/>
              <a:t> centre de tri d’Amazon à l’entrepôt de stockage de </a:t>
            </a:r>
            <a:r>
              <a:rPr lang="fr-FR" baseline="0" dirty="0" err="1" smtClean="0"/>
              <a:t>Easy</a:t>
            </a:r>
            <a:r>
              <a:rPr lang="fr-FR" baseline="0" dirty="0" smtClean="0"/>
              <a:t> Delivery.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340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6056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Elaborer une </a:t>
            </a:r>
            <a:r>
              <a:rPr lang="fr-FR" b="1" dirty="0" smtClean="0"/>
              <a:t>frise chronologique </a:t>
            </a:r>
            <a:r>
              <a:rPr lang="fr-FR" b="0" dirty="0" smtClean="0"/>
              <a:t>mentionnant</a:t>
            </a:r>
            <a:r>
              <a:rPr lang="fr-FR" b="1" dirty="0" smtClean="0"/>
              <a:t> les différents régimes politiques </a:t>
            </a:r>
            <a:r>
              <a:rPr lang="fr-FR" b="0" dirty="0" smtClean="0"/>
              <a:t>qui se sont succédés sur la période (à </a:t>
            </a:r>
            <a:r>
              <a:rPr lang="fr-FR" dirty="0" smtClean="0"/>
              <a:t>compléter tout au long du</a:t>
            </a:r>
            <a:r>
              <a:rPr lang="fr-FR" baseline="0" dirty="0" smtClean="0"/>
              <a:t> thème pour se repérer dans le temps)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Voir </a:t>
            </a:r>
            <a:r>
              <a:rPr lang="fr-FR" b="1" baseline="0" dirty="0" smtClean="0"/>
              <a:t>les apports, les reculs, les remises en questions (les crises) </a:t>
            </a:r>
            <a:r>
              <a:rPr lang="fr-FR" baseline="0" dirty="0" smtClean="0"/>
              <a:t>des différents régimes politiques vers une République stable et démocratique: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La période révolutionnaire (notamment la Terreur et le Consulat)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La Restauration et la monarchie de Juillet / la 2</a:t>
            </a:r>
            <a:r>
              <a:rPr lang="fr-FR" baseline="30000" dirty="0" smtClean="0"/>
              <a:t>nde</a:t>
            </a:r>
            <a:r>
              <a:rPr lang="fr-FR" baseline="0" dirty="0" smtClean="0"/>
              <a:t> République /le 2</a:t>
            </a:r>
            <a:r>
              <a:rPr lang="fr-FR" baseline="30000" dirty="0" smtClean="0"/>
              <a:t>nd</a:t>
            </a:r>
            <a:r>
              <a:rPr lang="fr-FR" baseline="0" dirty="0" smtClean="0"/>
              <a:t> Empire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 smtClean="0"/>
              <a:t>Les III, IV et Ve Républiques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457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enjeux d’après guerre : maintenir la paix</a:t>
            </a:r>
            <a:r>
              <a:rPr lang="fr-FR" baseline="0" dirty="0" smtClean="0"/>
              <a:t> ; garantir le rapprochement franco-allemand ; garantir un développement éco en mutualisant certaines productions.</a:t>
            </a:r>
          </a:p>
          <a:p>
            <a:r>
              <a:rPr lang="fr-FR" baseline="0" dirty="0" smtClean="0"/>
              <a:t>Aujourd’hui, la </a:t>
            </a:r>
            <a:r>
              <a:rPr lang="fr-FR" b="1" baseline="0" dirty="0" smtClean="0"/>
              <a:t>réalité européenne est incontournable </a:t>
            </a:r>
            <a:r>
              <a:rPr lang="fr-FR" b="0" baseline="0" dirty="0" smtClean="0"/>
              <a:t>dans le cadre national français, dans le quotidien des citoyens (les fonds européens notamment)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961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 aux élèves qu’on est passé d’une </a:t>
            </a:r>
            <a:r>
              <a:rPr lang="fr-FR" b="1" dirty="0" smtClean="0"/>
              <a:t>mise en commun </a:t>
            </a:r>
            <a:r>
              <a:rPr lang="fr-FR" dirty="0" smtClean="0"/>
              <a:t>de différents </a:t>
            </a:r>
            <a:r>
              <a:rPr lang="fr-FR" b="1" dirty="0" smtClean="0"/>
              <a:t>secteurs d’activités </a:t>
            </a:r>
            <a:r>
              <a:rPr lang="fr-FR" dirty="0" smtClean="0"/>
              <a:t>(industrie, agriculture) à un </a:t>
            </a:r>
            <a:r>
              <a:rPr lang="fr-FR" b="1" dirty="0" smtClean="0"/>
              <a:t>partage des</a:t>
            </a:r>
            <a:r>
              <a:rPr lang="fr-FR" b="1" baseline="0" dirty="0" smtClean="0"/>
              <a:t> souverainetés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Des étapes clés sont à connaitre. Mais que cette « révolution » n’a pas été évidente notamment avec la France qui</a:t>
            </a:r>
            <a:r>
              <a:rPr lang="fr-FR" u="sng" baseline="0" dirty="0" smtClean="0">
                <a:solidFill>
                  <a:srgbClr val="FF0000"/>
                </a:solidFill>
              </a:rPr>
              <a:t>, même si elle s’est posée en tant que défenseur de la mutualisation sectorielle,</a:t>
            </a:r>
            <a:r>
              <a:rPr lang="fr-FR" baseline="0" dirty="0" smtClean="0"/>
              <a:t>   a par ailleurs toujours été attachée à la souveraineté nationale (par exemple en 1954, la France a voté contre la CED = communauté européenne de défense).</a:t>
            </a:r>
          </a:p>
          <a:p>
            <a:r>
              <a:rPr lang="fr-FR" u="sng" baseline="0" dirty="0" smtClean="0"/>
              <a:t>On peut également citer  les désaccords franco-allemands des années 1970 à propos des politiques économiques, malgré le rapprochement initié par De Gaulle dans les années 60.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59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Proposition de découpage des 2 thèmes en 2 séquences chacun d’une durée de 5h30.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272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est recommandé de </a:t>
            </a:r>
            <a:r>
              <a:rPr lang="fr-FR" b="1" dirty="0" smtClean="0"/>
              <a:t>partir du vécu de l’élève (d’expériences de proximité)</a:t>
            </a:r>
            <a:r>
              <a:rPr lang="fr-FR" dirty="0" smtClean="0"/>
              <a:t>,</a:t>
            </a:r>
            <a:r>
              <a:rPr lang="fr-FR" baseline="0" dirty="0" smtClean="0"/>
              <a:t> de </a:t>
            </a:r>
            <a:r>
              <a:rPr lang="fr-FR" b="1" baseline="0" dirty="0" smtClean="0"/>
              <a:t>l’échelle locale </a:t>
            </a:r>
            <a:r>
              <a:rPr lang="fr-FR" baseline="0" dirty="0" smtClean="0"/>
              <a:t>pour ensuite </a:t>
            </a:r>
            <a:r>
              <a:rPr lang="fr-FR" b="1" baseline="0" dirty="0" smtClean="0"/>
              <a:t>décontextualiser</a:t>
            </a:r>
            <a:r>
              <a:rPr lang="fr-FR" baseline="0" dirty="0" smtClean="0"/>
              <a:t> et </a:t>
            </a:r>
            <a:r>
              <a:rPr lang="fr-FR" b="1" baseline="0" dirty="0" err="1" smtClean="0"/>
              <a:t>recontextualiser</a:t>
            </a:r>
            <a:r>
              <a:rPr lang="fr-FR" baseline="0" dirty="0" smtClean="0"/>
              <a:t> à </a:t>
            </a:r>
            <a:r>
              <a:rPr lang="fr-FR" b="1" baseline="0" dirty="0" smtClean="0"/>
              <a:t>d’autres échelles </a:t>
            </a:r>
            <a:r>
              <a:rPr lang="fr-FR" b="0" baseline="0" dirty="0" smtClean="0"/>
              <a:t>(nationale et mondiale)</a:t>
            </a:r>
          </a:p>
          <a:p>
            <a:r>
              <a:rPr lang="fr-FR" b="0" baseline="0" dirty="0" smtClean="0"/>
              <a:t>Le thème 1 en CAP fait, en partie,  écho au thème 1 de 2</a:t>
            </a:r>
            <a:r>
              <a:rPr lang="fr-FR" b="0" baseline="30000" dirty="0" smtClean="0"/>
              <a:t>nde</a:t>
            </a:r>
            <a:r>
              <a:rPr lang="fr-FR" b="0" baseline="0" dirty="0" smtClean="0"/>
              <a:t> bac Pro « Des réseaux de productions et d’échanges mondialisés »</a:t>
            </a:r>
          </a:p>
          <a:p>
            <a:r>
              <a:rPr lang="fr-FR" b="0" baseline="0" dirty="0" smtClean="0"/>
              <a:t>Le thème 2 en CAP : faire le lien avec EMC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234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faut aborder le </a:t>
            </a:r>
            <a:r>
              <a:rPr lang="fr-FR" b="1" dirty="0" smtClean="0"/>
              <a:t>territoire de proximité de l’élève</a:t>
            </a:r>
            <a:r>
              <a:rPr lang="fr-FR" b="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/>
              <a:t>processus de métropolisation </a:t>
            </a:r>
            <a:r>
              <a:rPr lang="fr-FR" sz="2000" dirty="0" smtClean="0"/>
              <a:t>c’est-à-dire de concentration des activités et des emplois dans les villes les plus importantes </a:t>
            </a:r>
            <a:r>
              <a:rPr lang="fr-FR" sz="1800" i="1" dirty="0" smtClean="0">
                <a:solidFill>
                  <a:srgbClr val="FF0000"/>
                </a:solidFill>
              </a:rPr>
              <a:t>(les quartiers d’affaires)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 smtClean="0">
                <a:solidFill>
                  <a:srgbClr val="FF0000"/>
                </a:solidFill>
              </a:rPr>
              <a:t>Les intercommunalités : </a:t>
            </a:r>
            <a:r>
              <a:rPr lang="fr-FR" sz="1800" b="0" i="0" dirty="0" smtClean="0">
                <a:solidFill>
                  <a:srgbClr val="FF0000"/>
                </a:solidFill>
              </a:rPr>
              <a:t>notamment</a:t>
            </a:r>
            <a:r>
              <a:rPr lang="fr-FR" sz="1800" b="0" i="0" baseline="0" dirty="0" smtClean="0">
                <a:solidFill>
                  <a:srgbClr val="FF0000"/>
                </a:solidFill>
              </a:rPr>
              <a:t> </a:t>
            </a:r>
            <a:r>
              <a:rPr lang="fr-FR" sz="1800" b="1" i="0" baseline="0" dirty="0" smtClean="0">
                <a:solidFill>
                  <a:srgbClr val="FF0000"/>
                </a:solidFill>
              </a:rPr>
              <a:t>les EPCI </a:t>
            </a:r>
            <a:r>
              <a:rPr lang="fr-FR" sz="1800" b="0" i="0" baseline="0" dirty="0" smtClean="0">
                <a:solidFill>
                  <a:srgbClr val="FF0000"/>
                </a:solidFill>
              </a:rPr>
              <a:t>(établissements publics de coopération intercommunale ; </a:t>
            </a:r>
            <a:r>
              <a:rPr lang="fr-FR" sz="1800" b="1" i="0" u="sng" baseline="0" dirty="0" smtClean="0">
                <a:solidFill>
                  <a:srgbClr val="FF0000"/>
                </a:solidFill>
              </a:rPr>
              <a:t>obligatoire depuis juillet 2013</a:t>
            </a:r>
            <a:r>
              <a:rPr lang="fr-FR" sz="1800" b="0" i="0" baseline="0" dirty="0" smtClean="0">
                <a:solidFill>
                  <a:srgbClr val="FF0000"/>
                </a:solidFill>
              </a:rPr>
              <a:t>) pour une gestion commune de certains services publics (eau, assainissement…) ou la réalisation d’équipements locaux.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baseline="0" dirty="0" smtClean="0">
                <a:solidFill>
                  <a:srgbClr val="FF0000"/>
                </a:solidFill>
              </a:rPr>
              <a:t>Communautés de communes</a:t>
            </a:r>
            <a:r>
              <a:rPr lang="fr-FR" sz="1800" b="0" i="0" baseline="0" dirty="0" smtClean="0">
                <a:solidFill>
                  <a:srgbClr val="FF0000"/>
                </a:solidFill>
              </a:rPr>
              <a:t>… Prendre des exemples concrets pour l’élève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baseline="0" dirty="0" smtClean="0">
                <a:solidFill>
                  <a:srgbClr val="FF0000"/>
                </a:solidFill>
              </a:rPr>
              <a:t>Les </a:t>
            </a:r>
            <a:r>
              <a:rPr lang="fr-FR" sz="1800" b="1" i="0" baseline="0" dirty="0" smtClean="0">
                <a:solidFill>
                  <a:srgbClr val="FF0000"/>
                </a:solidFill>
              </a:rPr>
              <a:t>réseaux de villes </a:t>
            </a:r>
            <a:r>
              <a:rPr lang="fr-FR" sz="1800" b="0" i="0" baseline="0" dirty="0" smtClean="0">
                <a:solidFill>
                  <a:srgbClr val="FF0000"/>
                </a:solidFill>
              </a:rPr>
              <a:t>: les villes s’organisent en réseau à l’échelle régionale pour capter des touristes.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baseline="0" dirty="0" smtClean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baseline="0" dirty="0" smtClean="0">
                <a:solidFill>
                  <a:srgbClr val="FF0000"/>
                </a:solidFill>
              </a:rPr>
              <a:t>Par exemple : la traversée moderne d’un vieux pays :  4 villes de l’Ouest (Nantes, St Nazaire, Rennes, St Malo) collaborent et proposent un itinéraire en 12 étapes et 18 sites à visiter (gastronomie, patrimoine historique, architectural…).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0" dirty="0" smtClean="0">
              <a:solidFill>
                <a:srgbClr val="FF0000"/>
              </a:solidFill>
            </a:endParaRPr>
          </a:p>
          <a:p>
            <a:r>
              <a:rPr lang="fr-FR" b="1" u="sng" dirty="0" smtClean="0"/>
              <a:t>Loi Notre 2015 :</a:t>
            </a:r>
            <a:r>
              <a:rPr lang="fr-FR" b="1" u="sng" baseline="0" dirty="0" smtClean="0"/>
              <a:t> intercommunalités à partir de 15000 habitants et + de compétences.</a:t>
            </a:r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2886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Mobilités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Dans son acception la plus générale, la mobilité désigne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changement de lieu accompli par une ou des personnes.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individus et les groupes humains sont confrontés à l'exigence de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maîtrise de la distance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 la mobilité. (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Géoconfluences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Migrations : La migration est le fait de changer de domicile pour une durée longue ou définitive. Elle est l’une des modalités de la mobilité. (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Géoconfluences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mobilités :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touristiques (les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principaux bassins Europe, Asie-Pacifique, Amériques) ; d’études (Erasmus); les déplacements quotidiens des élèves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impacts de ces mobilités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migrations : </a:t>
            </a:r>
          </a:p>
          <a:p>
            <a:pPr marL="171450" indent="-171450">
              <a:buFontTx/>
              <a:buChar char="-"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pays de départ (remises migratoires; manque de main d’œuvre, fuite des cerveaux)</a:t>
            </a:r>
          </a:p>
          <a:p>
            <a:pPr marL="171450" indent="-171450">
              <a:buFontTx/>
              <a:buChar char="-"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 pays d’arrivée (rajeunissement de la population, main d’œuvre utile, conflits, nuisances touristes/habitants…)</a:t>
            </a:r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5288-6AB0-449D-AB2F-E1921FE0A49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770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2261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532263"/>
            <a:ext cx="8596668" cy="5063319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NOUVEAUX PROGRAMMES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D’HISTOIRE-GEOGRAPHIE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EN </a:t>
            </a:r>
            <a:r>
              <a:rPr lang="fr-FR" b="1" dirty="0" smtClean="0"/>
              <a:t>CAP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LA MISE EN ŒUVRE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7335" y="5950424"/>
            <a:ext cx="8596668" cy="586854"/>
          </a:xfrm>
        </p:spPr>
        <p:txBody>
          <a:bodyPr>
            <a:normAutofit fontScale="92500" lnSpcReduction="10000"/>
          </a:bodyPr>
          <a:lstStyle/>
          <a:p>
            <a:endParaRPr lang="fr-FR" sz="1400" dirty="0" smtClean="0"/>
          </a:p>
          <a:p>
            <a:r>
              <a:rPr lang="fr-FR" sz="1400" dirty="0" smtClean="0"/>
              <a:t>ACADÉMIE </a:t>
            </a:r>
            <a:r>
              <a:rPr lang="fr-FR" sz="1400" dirty="0" smtClean="0"/>
              <a:t>DE </a:t>
            </a:r>
            <a:r>
              <a:rPr lang="fr-FR" sz="1400" dirty="0" smtClean="0"/>
              <a:t>GUYANE- SANDRA EMMANUEL-ÉMILE,PLP LETTRES-HISTOIRE-GÉOGRAPHIE-2019-2020</a:t>
            </a:r>
            <a:endParaRPr lang="fr-F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1868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Une géographie à plusieurs échelles</a:t>
            </a:r>
            <a:br>
              <a:rPr lang="fr-FR" dirty="0" smtClean="0"/>
            </a:br>
            <a:r>
              <a:rPr lang="fr-FR" dirty="0" smtClean="0"/>
              <a:t>(du local au mondial) 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75745" y="1887794"/>
            <a:ext cx="4185623" cy="849451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u="sng" dirty="0" smtClean="0"/>
              <a:t>Thème 1</a:t>
            </a:r>
            <a:r>
              <a:rPr lang="fr-FR" b="1" dirty="0" smtClean="0"/>
              <a:t> transports et mobilités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Montrer que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échanges sont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aujourd’hui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globalisés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notamment avec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révolutions des transports et du numérique</a:t>
            </a:r>
          </a:p>
          <a:p>
            <a:pPr algn="just">
              <a:buFontTx/>
              <a:buChar char="-"/>
            </a:pP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353609" y="1887795"/>
            <a:ext cx="4185618" cy="843496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u="sng" dirty="0"/>
              <a:t>Thème 2</a:t>
            </a:r>
            <a:r>
              <a:rPr lang="fr-FR" b="1" dirty="0"/>
              <a:t> espaces urbains : acteurs et enjeux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5361261" y="2731290"/>
            <a:ext cx="4185617" cy="3304117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Mettre en valeur la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diversité des aires urbaines</a:t>
            </a: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45810" y="5437854"/>
            <a:ext cx="12573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2490" y="5286076"/>
            <a:ext cx="2812026" cy="521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Programme 2</a:t>
            </a:r>
            <a:r>
              <a:rPr lang="fr-FR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nde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bac Pro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443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5" y="2678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Traitement du thème 2 </a:t>
            </a:r>
            <a:br>
              <a:rPr lang="fr-FR" sz="3200" dirty="0" smtClean="0"/>
            </a:br>
            <a:r>
              <a:rPr lang="fr-FR" sz="3200" b="1" dirty="0" smtClean="0"/>
              <a:t>Espaces urbains : acteurs et enjeux</a:t>
            </a:r>
            <a:endParaRPr lang="fr-FR" sz="32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88456" y="1554992"/>
            <a:ext cx="4185623" cy="576262"/>
          </a:xfrm>
        </p:spPr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bjectifs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88455" y="2349318"/>
            <a:ext cx="4185623" cy="4134609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Mettre en valeur la </a:t>
            </a:r>
            <a:r>
              <a:rPr lang="fr-FR" sz="20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diversité des aires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urbaines</a:t>
            </a:r>
          </a:p>
          <a:p>
            <a:pPr marL="0" indent="0" algn="just">
              <a:buNone/>
            </a:pP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Mettre l’accent sur </a:t>
            </a:r>
            <a:r>
              <a:rPr lang="fr-FR" sz="20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l’étude des villes petites et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moyennes</a:t>
            </a:r>
          </a:p>
          <a:p>
            <a:pPr marL="0" indent="0" algn="just">
              <a:buNone/>
            </a:pPr>
            <a:endParaRPr lang="fr-FR" sz="2000" b="1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Voir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le rôle des acteurs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dans le développement économique de ces villes dans une perspective de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développement durable</a:t>
            </a: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086795" y="1505365"/>
            <a:ext cx="4185618" cy="576262"/>
          </a:xfrm>
        </p:spPr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Quelques précisions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5086796" y="2343363"/>
            <a:ext cx="4602149" cy="4140564"/>
          </a:xfrm>
          <a:ln w="28575"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fr-FR" sz="2000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Montrer la </a:t>
            </a:r>
            <a:r>
              <a:rPr lang="fr-FR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complexité et le contraste des évolutions </a:t>
            </a: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des villes moyennes en s’appuyant sur des indicateurs (ex : la présence de cadres)</a:t>
            </a:r>
          </a:p>
          <a:p>
            <a:pPr algn="just">
              <a:buFontTx/>
              <a:buChar char="-"/>
            </a:pP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Étudier les </a:t>
            </a:r>
            <a:r>
              <a:rPr lang="fr-FR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signes de fragilité </a:t>
            </a: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 certaines villes moyennes </a:t>
            </a:r>
            <a:r>
              <a:rPr lang="fr-FR" sz="2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(démographie, emploi, niveau de pauvreté</a:t>
            </a: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…)</a:t>
            </a:r>
          </a:p>
          <a:p>
            <a:pPr algn="just">
              <a:buFontTx/>
              <a:buChar char="-"/>
            </a:pP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Montrer la nécessité pour ces villes de s’organiser en </a:t>
            </a:r>
            <a:r>
              <a:rPr lang="fr-FR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intercommunalités</a:t>
            </a: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fr-FR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réseaux de villes </a:t>
            </a:r>
            <a:r>
              <a:rPr lang="fr-FR" sz="21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ou communautés de communes à partir d’un </a:t>
            </a:r>
            <a:r>
              <a:rPr lang="fr-FR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projet intercommunal concret </a:t>
            </a:r>
          </a:p>
          <a:p>
            <a:pPr algn="just">
              <a:buFontTx/>
              <a:buChar char="-"/>
            </a:pPr>
            <a:endParaRPr lang="fr-FR" sz="2000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6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524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Thème 2  Espaces urbains : acteurs et enjeux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7" r="926" b="2189"/>
          <a:stretch/>
        </p:blipFill>
        <p:spPr>
          <a:xfrm>
            <a:off x="1789471" y="1384857"/>
            <a:ext cx="6966537" cy="525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1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4" y="92364"/>
            <a:ext cx="8865419" cy="103447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Traitement du thème 1</a:t>
            </a:r>
            <a:br>
              <a:rPr lang="fr-FR" sz="3200" dirty="0" smtClean="0"/>
            </a:br>
            <a:r>
              <a:rPr lang="fr-FR" sz="3200" b="1" dirty="0" smtClean="0"/>
              <a:t>Transports et mobilités</a:t>
            </a:r>
            <a:endParaRPr lang="fr-FR" sz="32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75745" y="1224177"/>
            <a:ext cx="4185623" cy="576262"/>
          </a:xfrm>
        </p:spPr>
        <p:txBody>
          <a:bodyPr/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Objectifs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64908" y="1813283"/>
            <a:ext cx="4185623" cy="4929262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Montrer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la diversité des transports et des mobilités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(flux de marchandises, de personnes, de données)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Aborder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les modalités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des transports et leurs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interconnexions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Expliquer les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motifs et les conséquences des migrations</a:t>
            </a:r>
          </a:p>
          <a:p>
            <a:pPr algn="just">
              <a:buFontTx/>
              <a:buChar char="-"/>
            </a:pPr>
            <a:endParaRPr lang="fr-FR" sz="2000" b="1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978400" y="1300524"/>
            <a:ext cx="4192413" cy="499915"/>
          </a:xfrm>
        </p:spPr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Quelques précisions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5135266" y="1800439"/>
            <a:ext cx="4185617" cy="4942106"/>
          </a:xfrm>
          <a:ln w="28575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Des mobilités à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toutes les échelles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(du quotidien, touristiques, d’études, migrations internationales)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Mentionner les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enjeux environnementaux, sociaux et spatiaux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des mobilités et des transports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Voir la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diversité des flux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(Sud-Nord et surtout sud-sud)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Évoquer le concept de 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parcours migratoire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(des étapes, des pauses) 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→pas de linéarité</a:t>
            </a:r>
            <a:endParaRPr lang="fr-FR" sz="20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 figures du migrants (menace/enrichissement potentiel)</a:t>
            </a:r>
          </a:p>
          <a:p>
            <a:pPr algn="just">
              <a:buFontTx/>
              <a:buChar char="-"/>
            </a:pPr>
            <a:endParaRPr lang="fr-FR" sz="2000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524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Thème 1 transports et mobilités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3" b="2879"/>
          <a:stretch/>
        </p:blipFill>
        <p:spPr>
          <a:xfrm>
            <a:off x="1691147" y="882000"/>
            <a:ext cx="6487825" cy="5803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3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3394" y="285134"/>
            <a:ext cx="8691715" cy="3529781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PRESENTATION D’UNE SEQUENCE SUR LE THEME 1</a:t>
            </a:r>
            <a:br>
              <a:rPr lang="fr-FR" dirty="0" smtClean="0"/>
            </a:br>
            <a:r>
              <a:rPr lang="fr-FR" dirty="0" smtClean="0"/>
              <a:t>Transports et Mobilités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5783" y="3932846"/>
            <a:ext cx="7766936" cy="2467953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/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L’EXPANSION DES ECHANGES DE MARCHANDISES ET D’INFORMATIONS A TRAVERS LA PLANETE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2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078" y="206477"/>
            <a:ext cx="8596668" cy="117987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OBJECTIF ET PLAN D’ENSEMBLE</a:t>
            </a:r>
            <a:br>
              <a:rPr lang="fr-FR" dirty="0" smtClean="0"/>
            </a:br>
            <a:r>
              <a:rPr lang="fr-FR" sz="2000" dirty="0" smtClean="0">
                <a:solidFill>
                  <a:schemeClr val="tx1"/>
                </a:solidFill>
              </a:rPr>
              <a:t>Expliquer l’expansion des échanges mondiaux et leurs conséquences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0259913"/>
              </p:ext>
            </p:extLst>
          </p:nvPr>
        </p:nvGraphicFramePr>
        <p:xfrm>
          <a:off x="412218" y="1469595"/>
          <a:ext cx="9715007" cy="538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82">
                  <a:extLst>
                    <a:ext uri="{9D8B030D-6E8A-4147-A177-3AD203B41FA5}">
                      <a16:colId xmlns="" xmlns:a16="http://schemas.microsoft.com/office/drawing/2014/main" val="3030512150"/>
                    </a:ext>
                  </a:extLst>
                </a:gridCol>
                <a:gridCol w="3793262">
                  <a:extLst>
                    <a:ext uri="{9D8B030D-6E8A-4147-A177-3AD203B41FA5}">
                      <a16:colId xmlns="" xmlns:a16="http://schemas.microsoft.com/office/drawing/2014/main" val="3815062366"/>
                    </a:ext>
                  </a:extLst>
                </a:gridCol>
                <a:gridCol w="3932903">
                  <a:extLst>
                    <a:ext uri="{9D8B030D-6E8A-4147-A177-3AD203B41FA5}">
                      <a16:colId xmlns="" xmlns:a16="http://schemas.microsoft.com/office/drawing/2014/main" val="1694781646"/>
                    </a:ext>
                  </a:extLst>
                </a:gridCol>
                <a:gridCol w="658760">
                  <a:extLst>
                    <a:ext uri="{9D8B030D-6E8A-4147-A177-3AD203B41FA5}">
                      <a16:colId xmlns="" xmlns:a16="http://schemas.microsoft.com/office/drawing/2014/main" val="1398958645"/>
                    </a:ext>
                  </a:extLst>
                </a:gridCol>
              </a:tblGrid>
              <a:tr h="975451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SEANCE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Etude de cas « le trajet de mon I phone de la Chine à chez moi »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Quel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circuit mon téléphone va-t-il suivre quand je le commande sur Amazon ?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4507781"/>
                  </a:ext>
                </a:extLst>
              </a:tr>
              <a:tr h="126808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SEANCE 2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L’expansion des échanges mondiaux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  le développement des échanges de marchandises et de données s’organise-t-il à l’échelle de la planète ?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581530"/>
                  </a:ext>
                </a:extLst>
              </a:tr>
              <a:tr h="97545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SEANCE 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Le rôle des révolutions numérique et des transports dans l’expansion des échanges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 ces révolutions facilitent-elles les échanges mondiaux ?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328562"/>
                  </a:ext>
                </a:extLst>
              </a:tr>
              <a:tr h="126808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SEANCE 4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Les conséquences spatiales et environnementales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Quelles sont les conséquences de l’explosion des échanges sur l’environnement et sur les territoires ?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9640231"/>
                  </a:ext>
                </a:extLst>
              </a:tr>
              <a:tr h="90133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SEANCE 5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Evaluation sommative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1H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339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96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372" y="294968"/>
            <a:ext cx="3854528" cy="149842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Séance 1 : étude de cas le circuit de mon I Phone de la Chine à la Guyane</a:t>
            </a:r>
            <a:br>
              <a:rPr lang="fr-FR" sz="2400" b="1" dirty="0" smtClean="0"/>
            </a:br>
            <a:endParaRPr lang="fr-FR" sz="24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4189630"/>
              </p:ext>
            </p:extLst>
          </p:nvPr>
        </p:nvGraphicFramePr>
        <p:xfrm>
          <a:off x="4799576" y="1297968"/>
          <a:ext cx="6831984" cy="431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66">
                  <a:extLst>
                    <a:ext uri="{9D8B030D-6E8A-4147-A177-3AD203B41FA5}">
                      <a16:colId xmlns="" xmlns:a16="http://schemas.microsoft.com/office/drawing/2014/main" val="1616908412"/>
                    </a:ext>
                  </a:extLst>
                </a:gridCol>
                <a:gridCol w="3032090">
                  <a:extLst>
                    <a:ext uri="{9D8B030D-6E8A-4147-A177-3AD203B41FA5}">
                      <a16:colId xmlns="" xmlns:a16="http://schemas.microsoft.com/office/drawing/2014/main" val="2739333477"/>
                    </a:ext>
                  </a:extLst>
                </a:gridCol>
                <a:gridCol w="2277328">
                  <a:extLst>
                    <a:ext uri="{9D8B030D-6E8A-4147-A177-3AD203B41FA5}">
                      <a16:colId xmlns="" xmlns:a16="http://schemas.microsoft.com/office/drawing/2014/main" val="1413062984"/>
                    </a:ext>
                  </a:extLst>
                </a:gridCol>
              </a:tblGrid>
              <a:tr h="874961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Notions/mots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clés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Capacités travaillées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Repères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8202284"/>
                  </a:ext>
                </a:extLst>
              </a:tr>
              <a:tr h="162226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flux, conteneur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Reconstituer le trajet d’un produit électronique envoyé par colis par un opérateur de vente en ligne entre le lieu d’assemblage du produit et le domicile de l’élève.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grand port français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grand port international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quelques lieux stratégiques (détroits et canaux)</a:t>
                      </a: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271287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0857" y="2452605"/>
            <a:ext cx="4051982" cy="36728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800" b="1" dirty="0" smtClean="0"/>
              <a:t>Objectifs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/>
              <a:t>Compléter une carte (légende et tracé)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92D050"/>
                </a:solidFill>
              </a:rPr>
              <a:t>Identifier les lieux de passage et de stockage des marchandises</a:t>
            </a:r>
          </a:p>
          <a:p>
            <a:pPr algn="just"/>
            <a:endParaRPr lang="fr-FR" sz="2400" dirty="0">
              <a:solidFill>
                <a:srgbClr val="92D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Raconter, à l’écrit</a:t>
            </a:r>
            <a:r>
              <a:rPr lang="fr-FR" sz="2400" dirty="0"/>
              <a:t>, les étapes de l’acheminement d’un portable de Chine en Guyane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71062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372" y="294968"/>
            <a:ext cx="3854528" cy="149842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Séance 2 </a:t>
            </a:r>
            <a:r>
              <a:rPr lang="fr-FR" sz="2400" b="1" dirty="0"/>
              <a:t>: L’expansion des échanges mondiaux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8201195"/>
              </p:ext>
            </p:extLst>
          </p:nvPr>
        </p:nvGraphicFramePr>
        <p:xfrm>
          <a:off x="4642260" y="1245857"/>
          <a:ext cx="6487857" cy="462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082">
                  <a:extLst>
                    <a:ext uri="{9D8B030D-6E8A-4147-A177-3AD203B41FA5}">
                      <a16:colId xmlns="" xmlns:a16="http://schemas.microsoft.com/office/drawing/2014/main" val="1616908412"/>
                    </a:ext>
                  </a:extLst>
                </a:gridCol>
                <a:gridCol w="2950156">
                  <a:extLst>
                    <a:ext uri="{9D8B030D-6E8A-4147-A177-3AD203B41FA5}">
                      <a16:colId xmlns="" xmlns:a16="http://schemas.microsoft.com/office/drawing/2014/main" val="2739333477"/>
                    </a:ext>
                  </a:extLst>
                </a:gridCol>
                <a:gridCol w="2162619">
                  <a:extLst>
                    <a:ext uri="{9D8B030D-6E8A-4147-A177-3AD203B41FA5}">
                      <a16:colId xmlns="" xmlns:a16="http://schemas.microsoft.com/office/drawing/2014/main" val="1413062984"/>
                    </a:ext>
                  </a:extLst>
                </a:gridCol>
              </a:tblGrid>
              <a:tr h="87496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Notions/mots clés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Capacités travaillées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Repères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8202284"/>
                  </a:ext>
                </a:extLst>
              </a:tr>
              <a:tr h="1622267">
                <a:tc>
                  <a:txBody>
                    <a:bodyPr/>
                    <a:lstStyle/>
                    <a:p>
                      <a:pPr algn="l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câbles sous-marins </a:t>
                      </a:r>
                    </a:p>
                    <a:p>
                      <a:pPr algn="l" defTabSz="457200" rtl="0" eaLnBrk="1" latinLnBrk="0" hangingPunct="1"/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façade maritime 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Identifier le réseau des transports sur une image satellitaire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Nommer et situer les lieux de passages stratégiques des flux de marchandises terrestres, maritimes et aériens</a:t>
                      </a:r>
                    </a:p>
                    <a:p>
                      <a:pPr algn="l" defTabSz="4572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Grandes routes maritimes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 façades maritimes d’importance mondiale</a:t>
                      </a:r>
                    </a:p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Mers, océans principaux et quelques lieux stratégiques (isthmes, détroits, canaux)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271287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4645" y="2196966"/>
            <a:ext cx="4051982" cy="3672892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 smtClean="0"/>
              <a:t>Objectifs</a:t>
            </a:r>
          </a:p>
          <a:p>
            <a:pPr algn="ctr"/>
            <a:endParaRPr lang="fr-FR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/>
              <a:t>Montrer l’explosion des échanges à l’échelle mondiale</a:t>
            </a:r>
          </a:p>
          <a:p>
            <a:pPr algn="just"/>
            <a:endParaRPr lang="fr-F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rgbClr val="92D050"/>
                </a:solidFill>
              </a:rPr>
              <a:t>Connaitre les différents types de réseaux maritimes, aériens et terrestres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97232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372" y="294968"/>
            <a:ext cx="3854528" cy="149842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Séance 3 </a:t>
            </a:r>
            <a:r>
              <a:rPr lang="fr-FR" sz="2400" b="1" dirty="0"/>
              <a:t>: Le rôle des révolutions numérique et des transports dans l’expansion des échanges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9235215"/>
              </p:ext>
            </p:extLst>
          </p:nvPr>
        </p:nvGraphicFramePr>
        <p:xfrm>
          <a:off x="4543938" y="1793390"/>
          <a:ext cx="6487857" cy="279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95">
                  <a:extLst>
                    <a:ext uri="{9D8B030D-6E8A-4147-A177-3AD203B41FA5}">
                      <a16:colId xmlns="" xmlns:a16="http://schemas.microsoft.com/office/drawing/2014/main" val="1616908412"/>
                    </a:ext>
                  </a:extLst>
                </a:gridCol>
                <a:gridCol w="2763343">
                  <a:extLst>
                    <a:ext uri="{9D8B030D-6E8A-4147-A177-3AD203B41FA5}">
                      <a16:colId xmlns="" xmlns:a16="http://schemas.microsoft.com/office/drawing/2014/main" val="2739333477"/>
                    </a:ext>
                  </a:extLst>
                </a:gridCol>
                <a:gridCol w="2162619">
                  <a:extLst>
                    <a:ext uri="{9D8B030D-6E8A-4147-A177-3AD203B41FA5}">
                      <a16:colId xmlns="" xmlns:a16="http://schemas.microsoft.com/office/drawing/2014/main" val="1413062984"/>
                    </a:ext>
                  </a:extLst>
                </a:gridCol>
              </a:tblGrid>
              <a:tr h="87496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Notions/mots clés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Capacités travaillées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Repères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8202284"/>
                  </a:ext>
                </a:extLst>
              </a:tr>
              <a:tr h="1622267">
                <a:tc>
                  <a:txBody>
                    <a:bodyPr/>
                    <a:lstStyle/>
                    <a:p>
                      <a:pPr algn="l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Révolution des transports </a:t>
                      </a:r>
                    </a:p>
                    <a:p>
                      <a:pPr algn="l" defTabSz="457200" rtl="0" eaLnBrk="1" latinLnBrk="0" hangingPunct="1"/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defTabSz="4572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révolution numérique 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Construire une carte mentale</a:t>
                      </a:r>
                    </a:p>
                    <a:p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Décrire une situation géographique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 grand aéroport français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271287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4645" y="2196966"/>
            <a:ext cx="4051982" cy="3672892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 smtClean="0"/>
              <a:t>Objectifs</a:t>
            </a:r>
          </a:p>
          <a:p>
            <a:pPr algn="ctr"/>
            <a:endParaRPr lang="fr-FR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/>
              <a:t>Comprendre le rôle des révolutions des transports et du numérique dans l’essor des échanges mondiaux</a:t>
            </a:r>
          </a:p>
          <a:p>
            <a:pPr algn="just"/>
            <a:endParaRPr lang="fr-F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rgbClr val="92D050"/>
                </a:solidFill>
              </a:rPr>
              <a:t>Construire une carte mentale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283589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2520790"/>
              </p:ext>
            </p:extLst>
          </p:nvPr>
        </p:nvGraphicFramePr>
        <p:xfrm>
          <a:off x="611486" y="1662545"/>
          <a:ext cx="8728364" cy="469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316">
                  <a:extLst>
                    <a:ext uri="{9D8B030D-6E8A-4147-A177-3AD203B41FA5}">
                      <a16:colId xmlns="" xmlns:a16="http://schemas.microsoft.com/office/drawing/2014/main" val="1491538668"/>
                    </a:ext>
                  </a:extLst>
                </a:gridCol>
                <a:gridCol w="3379653">
                  <a:extLst>
                    <a:ext uri="{9D8B030D-6E8A-4147-A177-3AD203B41FA5}">
                      <a16:colId xmlns="" xmlns:a16="http://schemas.microsoft.com/office/drawing/2014/main" val="302890249"/>
                    </a:ext>
                  </a:extLst>
                </a:gridCol>
                <a:gridCol w="3661395">
                  <a:extLst>
                    <a:ext uri="{9D8B030D-6E8A-4147-A177-3AD203B41FA5}">
                      <a16:colId xmlns="" xmlns:a16="http://schemas.microsoft.com/office/drawing/2014/main" val="2628660938"/>
                    </a:ext>
                  </a:extLst>
                </a:gridCol>
              </a:tblGrid>
              <a:tr h="1570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Programme d’histoire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LA FRANCE DEPUIS </a:t>
                      </a:r>
                      <a:r>
                        <a:rPr lang="fr-FR" sz="16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1789 : DE L’AFFIRMATION DEMOCRATIQUE A LA CONSTRUCTION EUROPENNE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Programme de géo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TRANSPORTS, MOBILITES ET ESPACES URBAINS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0" marR="52570" marT="0" marB="0"/>
                </a:tc>
                <a:extLst>
                  <a:ext uri="{0D108BD9-81ED-4DB2-BD59-A6C34878D82A}">
                    <a16:rowId xmlns="" xmlns:a16="http://schemas.microsoft.com/office/drawing/2014/main" val="3810534353"/>
                  </a:ext>
                </a:extLst>
              </a:tr>
              <a:tr h="1564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Thème 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 smtClean="0">
                        <a:effectLst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France de la Révolution française à la Ve République : l’affirmation démocratique</a:t>
                      </a:r>
                      <a:endParaRPr lang="fr-FR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Espaces, transports et mobilités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0" marR="52570" marT="0" marB="0"/>
                </a:tc>
                <a:extLst>
                  <a:ext uri="{0D108BD9-81ED-4DB2-BD59-A6C34878D82A}">
                    <a16:rowId xmlns="" xmlns:a16="http://schemas.microsoft.com/office/drawing/2014/main" val="597083318"/>
                  </a:ext>
                </a:extLst>
              </a:tr>
              <a:tr h="1564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Thème 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France et la construction européenne depuis 1950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0" marR="52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Espaces urbains : acteurs et enjeux</a:t>
                      </a:r>
                      <a:endParaRPr lang="fr-FR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0" marR="52570" marT="0" marB="0"/>
                </a:tc>
                <a:extLst>
                  <a:ext uri="{0D108BD9-81ED-4DB2-BD59-A6C34878D82A}">
                    <a16:rowId xmlns="" xmlns:a16="http://schemas.microsoft.com/office/drawing/2014/main" val="1101668350"/>
                  </a:ext>
                </a:extLst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dirty="0" smtClean="0"/>
              <a:t>LE PROGRAMME D’HISTOIRE-GEOGRAPHIE DES CLASSES DE CAP</a:t>
            </a:r>
            <a:endParaRPr lang="fr-FR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015345" y="4294909"/>
            <a:ext cx="617298" cy="45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11h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015345" y="5842000"/>
            <a:ext cx="617298" cy="45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10h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580582" y="4283364"/>
            <a:ext cx="654936" cy="45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11h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580582" y="5842000"/>
            <a:ext cx="693420" cy="45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10h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20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372" y="294968"/>
            <a:ext cx="3854528" cy="149842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Séance </a:t>
            </a:r>
            <a:r>
              <a:rPr lang="fr-FR" sz="2400" b="1" dirty="0"/>
              <a:t>4</a:t>
            </a:r>
            <a:r>
              <a:rPr lang="fr-FR" sz="2400" b="1" dirty="0" smtClean="0"/>
              <a:t> </a:t>
            </a:r>
            <a:r>
              <a:rPr lang="fr-FR" sz="2400" b="1" dirty="0"/>
              <a:t>: </a:t>
            </a:r>
            <a:r>
              <a:rPr lang="fr-FR" sz="2400" b="1" dirty="0" smtClean="0"/>
              <a:t>Les conséquences spatiales et environnementales </a:t>
            </a:r>
            <a:endParaRPr lang="fr-FR" sz="2400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43938" y="1793390"/>
          <a:ext cx="6487857" cy="406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95">
                  <a:extLst>
                    <a:ext uri="{9D8B030D-6E8A-4147-A177-3AD203B41FA5}">
                      <a16:colId xmlns="" xmlns:a16="http://schemas.microsoft.com/office/drawing/2014/main" val="1616908412"/>
                    </a:ext>
                  </a:extLst>
                </a:gridCol>
                <a:gridCol w="2763343">
                  <a:extLst>
                    <a:ext uri="{9D8B030D-6E8A-4147-A177-3AD203B41FA5}">
                      <a16:colId xmlns="" xmlns:a16="http://schemas.microsoft.com/office/drawing/2014/main" val="2739333477"/>
                    </a:ext>
                  </a:extLst>
                </a:gridCol>
                <a:gridCol w="2162619">
                  <a:extLst>
                    <a:ext uri="{9D8B030D-6E8A-4147-A177-3AD203B41FA5}">
                      <a16:colId xmlns="" xmlns:a16="http://schemas.microsoft.com/office/drawing/2014/main" val="1413062984"/>
                    </a:ext>
                  </a:extLst>
                </a:gridCol>
              </a:tblGrid>
              <a:tr h="87496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Notions/mots clés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Capacités travaillées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Repères</a:t>
                      </a:r>
                      <a:endParaRPr lang="fr-F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8202284"/>
                  </a:ext>
                </a:extLst>
              </a:tr>
              <a:tr h="1622267">
                <a:tc>
                  <a:txBody>
                    <a:bodyPr/>
                    <a:lstStyle/>
                    <a:p>
                      <a:pPr algn="l" defTabSz="457200" rtl="0" eaLnBrk="1" latinLnBrk="0" hangingPunct="1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plate-forme multimodale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Compléter un croquis ou un schéma d’un aménagement de proximité (port, aéroport…)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exercer son esprit critique</a:t>
                      </a:r>
                    </a:p>
                    <a:p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-dégager l’intérêt et les limites d’un document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 grand aéroport français</a:t>
                      </a:r>
                    </a:p>
                    <a:p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Le territoire de proximité de l’élève et ses infrastructures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271287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4645" y="2196966"/>
            <a:ext cx="4051982" cy="367289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Objectifs</a:t>
            </a:r>
          </a:p>
          <a:p>
            <a:pPr algn="ctr"/>
            <a:endParaRPr lang="fr-FR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/>
              <a:t>Compléter un schéma simple de géographie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dirty="0" smtClean="0"/>
              <a:t>Connaitre les impacts des échanges mondiaux sur les territoires et l’environnement</a:t>
            </a:r>
          </a:p>
          <a:p>
            <a:pPr algn="just"/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47171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280925" y="300431"/>
            <a:ext cx="7766936" cy="1646302"/>
          </a:xfrm>
        </p:spPr>
        <p:txBody>
          <a:bodyPr/>
          <a:lstStyle/>
          <a:p>
            <a:r>
              <a:rPr lang="fr-FR" dirty="0" smtClean="0"/>
              <a:t>FOCUS SUR LA SEANCE 1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80925" y="2988950"/>
            <a:ext cx="7766936" cy="2163153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CAS : LE CIRCUIT DE MON I PHONE DE LA CHINE A LA GUYANE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67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34297" y="643197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D’ACCROCHE</a:t>
            </a:r>
            <a:r>
              <a:rPr lang="fr-F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334297" y="1538070"/>
            <a:ext cx="4197565" cy="3781182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sz="2400" b="1" dirty="0" smtClean="0"/>
              <a:t>Parler de son expérience d’achats en ligne à partir d’une image de colis (vidéo projetée)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/>
              <a:t>	Savez-vous comment est acheminé votre colis quand vous commandez sur internet ?</a:t>
            </a:r>
          </a:p>
          <a:p>
            <a:r>
              <a:rPr lang="fr-FR" sz="2400" dirty="0"/>
              <a:t>-	Quel circuit suit-il ? Quels sont les moyens de transport utilisés pour son acheminement ?</a:t>
            </a:r>
          </a:p>
          <a:p>
            <a:r>
              <a:rPr lang="fr-FR" sz="2400" dirty="0"/>
              <a:t>-	Où est assemblé votre téléphone et d’où provient-il ?</a:t>
            </a:r>
          </a:p>
          <a:p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60" b="14675"/>
          <a:stretch/>
        </p:blipFill>
        <p:spPr>
          <a:xfrm>
            <a:off x="5166369" y="993057"/>
            <a:ext cx="3962961" cy="4536000"/>
          </a:xfrm>
        </p:spPr>
      </p:pic>
    </p:spTree>
    <p:extLst>
      <p:ext uri="{BB962C8B-B14F-4D97-AF65-F5344CB8AC3E}">
        <p14:creationId xmlns="" xmlns:p14="http://schemas.microsoft.com/office/powerpoint/2010/main" val="264874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42" y="157317"/>
            <a:ext cx="3854528" cy="175014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1 : déterminer le lieu d’assemblage et de départ de mon colis</a:t>
            </a:r>
            <a:b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5974" y="1268362"/>
            <a:ext cx="4719484" cy="5063612"/>
          </a:xfrm>
        </p:spPr>
        <p:txBody>
          <a:bodyPr>
            <a:normAutofit fontScale="77500" lnSpcReduction="20000"/>
          </a:bodyPr>
          <a:lstStyle/>
          <a:p>
            <a:r>
              <a:rPr lang="fr-FR" sz="2300" b="1" dirty="0"/>
              <a:t>Consigne 1</a:t>
            </a:r>
            <a:r>
              <a:rPr lang="fr-FR" sz="2300" dirty="0"/>
              <a:t> : à l’oral, présenter les photos</a:t>
            </a:r>
          </a:p>
          <a:p>
            <a:r>
              <a:rPr lang="fr-FR" sz="2300" b="1" dirty="0"/>
              <a:t>Consigne 2 </a:t>
            </a:r>
            <a:r>
              <a:rPr lang="fr-FR" sz="2300" dirty="0"/>
              <a:t>: répondre aux questions suivantes</a:t>
            </a:r>
          </a:p>
          <a:p>
            <a:r>
              <a:rPr lang="fr-FR" sz="2300" dirty="0"/>
              <a:t>1.	Que font les ouvriers sur la photo ?</a:t>
            </a:r>
          </a:p>
          <a:p>
            <a:r>
              <a:rPr lang="fr-FR" sz="2300" dirty="0"/>
              <a:t>2.	Dans quel espace l’usine et le port sont-ils implantés ? </a:t>
            </a:r>
          </a:p>
          <a:p>
            <a:r>
              <a:rPr lang="fr-FR" sz="2300" dirty="0"/>
              <a:t>3.	Pourquoi, selon vous, une entreprise comme Apple a-t-elle choisi de faire assembler les pièces de son portable en Chine et plus précisément à Shenzhen ? Cochez la ou les bonnes réponses</a:t>
            </a:r>
          </a:p>
          <a:p>
            <a:r>
              <a:rPr lang="fr-FR" sz="2300" dirty="0"/>
              <a:t>  </a:t>
            </a:r>
            <a:r>
              <a:rPr lang="fr-FR" sz="2300" dirty="0" smtClean="0"/>
              <a:t> La </a:t>
            </a:r>
            <a:r>
              <a:rPr lang="fr-FR" sz="2300" dirty="0"/>
              <a:t>main d’œuvre est moins chère      les chinois sont plus nombreux      les employés volent moins          la proximité du port facilite le transport des </a:t>
            </a:r>
            <a:r>
              <a:rPr lang="fr-FR" sz="2300" dirty="0" smtClean="0"/>
              <a:t> marchandises </a:t>
            </a:r>
            <a:r>
              <a:rPr lang="fr-FR" sz="2300" dirty="0"/>
              <a:t>à travers le monde</a:t>
            </a:r>
          </a:p>
          <a:p>
            <a:r>
              <a:rPr lang="fr-FR" sz="2300" dirty="0"/>
              <a:t>4.	D’après la photo du port, par quel moyen de transport votre téléphone sera-t-il expédié ? 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3794" y="4399935"/>
            <a:ext cx="108154" cy="127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83973" y="4601496"/>
            <a:ext cx="167149" cy="186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70556" y="4399935"/>
            <a:ext cx="170698" cy="127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995949" y="4857136"/>
            <a:ext cx="206477" cy="157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Espace réservé du contenu 10" descr="C:\Users\sandra\Pictures\2019-11-27\00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8" t="3169" r="4055" b="6520"/>
          <a:stretch/>
        </p:blipFill>
        <p:spPr bwMode="auto">
          <a:xfrm>
            <a:off x="5238409" y="157317"/>
            <a:ext cx="4860000" cy="27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mage 11" descr="C:\Users\sandra\Pictures\2019-11-27\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18" t="4644" r="4761" b="22044"/>
          <a:stretch/>
        </p:blipFill>
        <p:spPr bwMode="auto">
          <a:xfrm>
            <a:off x="6757186" y="2734719"/>
            <a:ext cx="3055407" cy="4107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6624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192" y="328565"/>
            <a:ext cx="3854528" cy="127846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2 : identifier le circuit suivi par mon portable une fois arrivé en France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81" r="10073"/>
          <a:stretch/>
        </p:blipFill>
        <p:spPr>
          <a:xfrm>
            <a:off x="5220898" y="967798"/>
            <a:ext cx="6143205" cy="522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14632" y="1494503"/>
            <a:ext cx="4217230" cy="5014452"/>
          </a:xfrm>
        </p:spPr>
        <p:txBody>
          <a:bodyPr>
            <a:normAutofit lnSpcReduction="10000"/>
          </a:bodyPr>
          <a:lstStyle/>
          <a:p>
            <a:r>
              <a:rPr lang="fr-FR" sz="1800" b="1" dirty="0"/>
              <a:t>Consigne 1 : cibler le problème de l’E-commerce en Guyane</a:t>
            </a:r>
          </a:p>
          <a:p>
            <a:r>
              <a:rPr lang="fr-FR" sz="1800" dirty="0"/>
              <a:t>1.	Sur quel site internet avez-vous commandé votre I Phone ?</a:t>
            </a:r>
          </a:p>
          <a:p>
            <a:r>
              <a:rPr lang="fr-FR" sz="1800" dirty="0"/>
              <a:t>2.	A quel problème devez-vous faire face en habitant en Guyane ?</a:t>
            </a:r>
          </a:p>
          <a:p>
            <a:r>
              <a:rPr lang="fr-FR" sz="1800" b="1" dirty="0"/>
              <a:t>Consigne 2 : identifier le service proposé par l’entreprise </a:t>
            </a:r>
            <a:r>
              <a:rPr lang="fr-FR" sz="1800" b="1" dirty="0" err="1"/>
              <a:t>Easy</a:t>
            </a:r>
            <a:r>
              <a:rPr lang="fr-FR" sz="1800" b="1" dirty="0"/>
              <a:t> Delivery</a:t>
            </a:r>
          </a:p>
          <a:p>
            <a:r>
              <a:rPr lang="fr-FR" sz="1800" dirty="0"/>
              <a:t>1.	Quel service l’entreprise </a:t>
            </a:r>
            <a:r>
              <a:rPr lang="fr-FR" sz="1800" dirty="0" err="1"/>
              <a:t>Easy</a:t>
            </a:r>
            <a:r>
              <a:rPr lang="fr-FR" sz="1800" dirty="0"/>
              <a:t> Delivery propose-t-elle aux habitants de Guyane ? Relevez la phrase du texte qui l’indique.</a:t>
            </a:r>
          </a:p>
          <a:p>
            <a:r>
              <a:rPr lang="fr-FR" sz="1800" dirty="0"/>
              <a:t>2.	Que fait </a:t>
            </a:r>
            <a:r>
              <a:rPr lang="fr-FR" sz="1800" dirty="0" err="1"/>
              <a:t>Easy</a:t>
            </a:r>
            <a:r>
              <a:rPr lang="fr-FR" sz="1800" dirty="0"/>
              <a:t> Delivery de votre colis ? Indiquez les 3 activités réalisées par cette entreprise.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3951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521" y="514924"/>
            <a:ext cx="3854528" cy="127846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retracer les étapes du trajet de mon I Phone (de Shenzhen à Cayenne) sur un fond de carte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Consigne : </a:t>
            </a:r>
            <a:endPara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800" dirty="0" smtClean="0"/>
              <a:t>à </a:t>
            </a:r>
            <a:r>
              <a:rPr lang="fr-FR" sz="1800" dirty="0"/>
              <a:t>l’aide de vos réponses et des indices fournis, </a:t>
            </a:r>
            <a:r>
              <a:rPr lang="fr-FR" sz="1800" dirty="0" smtClean="0"/>
              <a:t>tracez </a:t>
            </a:r>
            <a:r>
              <a:rPr lang="fr-FR" sz="1800" dirty="0"/>
              <a:t>sur la carte le trajet de votre téléphone depuis l’usine d’assemblage jusqu’à chez </a:t>
            </a:r>
            <a:r>
              <a:rPr lang="fr-FR" sz="1800" dirty="0" smtClean="0"/>
              <a:t>vous.</a:t>
            </a:r>
            <a:endParaRPr lang="fr-FR" sz="1800" dirty="0"/>
          </a:p>
        </p:txBody>
      </p:sp>
      <p:pic>
        <p:nvPicPr>
          <p:cNvPr id="8" name="Espace réservé du contenu 7" descr="C:\Users\sandra\Pictures\2019-11-27\004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9" t="4627" r="2596" b="22297"/>
          <a:stretch/>
        </p:blipFill>
        <p:spPr bwMode="auto">
          <a:xfrm>
            <a:off x="4977223" y="336708"/>
            <a:ext cx="5580000" cy="38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Ellipse 8"/>
          <p:cNvSpPr>
            <a:spLocks/>
          </p:cNvSpPr>
          <p:nvPr/>
        </p:nvSpPr>
        <p:spPr>
          <a:xfrm>
            <a:off x="5688063" y="1398741"/>
            <a:ext cx="107950" cy="10795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796013" y="1542463"/>
            <a:ext cx="635000" cy="22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Marseille</a:t>
            </a:r>
            <a:endParaRPr lang="fr-F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61" y="4015318"/>
            <a:ext cx="107950" cy="1079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218011" y="4008423"/>
            <a:ext cx="2031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Entrepôt de stockage d’</a:t>
            </a:r>
            <a:r>
              <a:rPr lang="fr-FR" sz="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fr-FR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Delivery	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011" y="4570902"/>
            <a:ext cx="4743694" cy="1581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3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458" y="206477"/>
            <a:ext cx="3784610" cy="1331728"/>
          </a:xfrm>
        </p:spPr>
        <p:txBody>
          <a:bodyPr>
            <a:norm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trace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écrite</a:t>
            </a:r>
            <a:b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13539" y="1538205"/>
            <a:ext cx="4219131" cy="4503156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Consigne</a:t>
            </a:r>
            <a:r>
              <a:rPr lang="fr-FR" sz="2000" dirty="0" smtClean="0"/>
              <a:t> : </a:t>
            </a:r>
          </a:p>
          <a:p>
            <a:r>
              <a:rPr lang="fr-FR" sz="2000" dirty="0" smtClean="0"/>
              <a:t>A </a:t>
            </a:r>
            <a:r>
              <a:rPr lang="fr-FR" sz="2000" dirty="0"/>
              <a:t>partir de votre </a:t>
            </a:r>
            <a:r>
              <a:rPr lang="fr-FR" sz="2000" dirty="0" smtClean="0"/>
              <a:t>carte et de vos éléments de réponses, complétez le récit du trajet de votre téléphone de Shenzhen à Cayenne.</a:t>
            </a:r>
          </a:p>
          <a:p>
            <a:r>
              <a:rPr lang="fr-FR" sz="2000" dirty="0" smtClean="0"/>
              <a:t>Vous indiquerez :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les </a:t>
            </a:r>
            <a:r>
              <a:rPr lang="fr-FR" sz="2000" dirty="0"/>
              <a:t>océans et les détroits/canaux </a:t>
            </a:r>
            <a:r>
              <a:rPr lang="fr-FR" sz="2000" dirty="0" smtClean="0"/>
              <a:t>traversés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les </a:t>
            </a:r>
            <a:r>
              <a:rPr lang="fr-FR" sz="2000" dirty="0"/>
              <a:t>modes de transport </a:t>
            </a:r>
            <a:r>
              <a:rPr lang="fr-FR" sz="2000" dirty="0" smtClean="0"/>
              <a:t>utilisés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/>
              <a:t>le lieu de stockage de votre colis et sa </a:t>
            </a:r>
            <a:r>
              <a:rPr lang="fr-FR" sz="2000" dirty="0" smtClean="0"/>
              <a:t>réexpédition.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760461" y="514924"/>
            <a:ext cx="4993139" cy="57973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commandé un………………………sur le site internet de…………………………………Il est parti du port de………………………… en Chine où il a été……………………………au sein de l’usine………………………….Par………..…………………………………, mon appareil a traversé l’océan ………………………………,les détroits de…………………………………………………………………………………………………………………………………et le canal de…………………………………..avant d’arriver au port de……………………………..en France. Mon colis a été acheminé par………………………………………jusqu’aux………………………………………de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Delivery (à Marseille) où il a été réceptionné, …………………………………….. puis…………………………en Guyane par……………………………………….. »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3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5" y="2359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UNE HISTOIRE POLITIQUE ET INSTITUTIONNELLE … 2 TEMPORALITES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75745" y="1838632"/>
            <a:ext cx="4185623" cy="898613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sz="1800" u="sng" dirty="0" smtClean="0"/>
              <a:t>Thème 1</a:t>
            </a:r>
            <a:r>
              <a:rPr lang="fr-FR" sz="1800" dirty="0" smtClean="0"/>
              <a:t> </a:t>
            </a:r>
            <a:r>
              <a:rPr lang="fr-FR" sz="1800" b="1" dirty="0" smtClean="0"/>
              <a:t>la France de la Révolution française à la Ve République : l’affirmation démocratique</a:t>
            </a: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endParaRPr lang="fr-FR" sz="2000" b="1" dirty="0" smtClean="0"/>
          </a:p>
          <a:p>
            <a:pPr algn="just">
              <a:buFontTx/>
              <a:buChar char="-"/>
            </a:pPr>
            <a:r>
              <a:rPr lang="fr-FR" sz="2400" dirty="0" smtClean="0"/>
              <a:t>Le </a:t>
            </a:r>
            <a:r>
              <a:rPr lang="fr-FR" sz="2400" b="1" u="sng" dirty="0" smtClean="0"/>
              <a:t>temps long </a:t>
            </a:r>
            <a:r>
              <a:rPr lang="fr-FR" sz="2400" dirty="0" smtClean="0"/>
              <a:t>(1789 à nos jours)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 smtClean="0"/>
              <a:t>Etudier le </a:t>
            </a:r>
            <a:r>
              <a:rPr lang="fr-FR" sz="2400" b="1" dirty="0" smtClean="0"/>
              <a:t>processus</a:t>
            </a:r>
            <a:r>
              <a:rPr lang="fr-FR" sz="2400" dirty="0" smtClean="0"/>
              <a:t> ayant conduit à une </a:t>
            </a:r>
            <a:r>
              <a:rPr lang="fr-FR" sz="2400" b="1" dirty="0" smtClean="0"/>
              <a:t>République stable et démocratique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088383" y="1838632"/>
            <a:ext cx="4185618" cy="898613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sz="1800" u="sng" dirty="0"/>
              <a:t>Thème 2 </a:t>
            </a:r>
            <a:r>
              <a:rPr lang="fr-FR" sz="1800" b="1" dirty="0"/>
              <a:t>la France et la construction européenne depuis 1950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dirty="0" smtClean="0"/>
          </a:p>
          <a:p>
            <a:pPr algn="just">
              <a:buFontTx/>
              <a:buChar char="-"/>
            </a:pPr>
            <a:r>
              <a:rPr lang="fr-FR" sz="2200" dirty="0" smtClean="0"/>
              <a:t>un </a:t>
            </a:r>
            <a:r>
              <a:rPr lang="fr-FR" sz="2200" b="1" u="sng" dirty="0" smtClean="0"/>
              <a:t>temps plus court </a:t>
            </a:r>
            <a:r>
              <a:rPr lang="fr-FR" sz="2200" dirty="0" smtClean="0"/>
              <a:t>(1950 à nos jours)</a:t>
            </a:r>
          </a:p>
          <a:p>
            <a:pPr marL="0" indent="0" algn="just">
              <a:buNone/>
            </a:pPr>
            <a:endParaRPr lang="fr-FR" sz="2200" dirty="0" smtClean="0"/>
          </a:p>
          <a:p>
            <a:pPr marL="0" indent="0" algn="just">
              <a:buNone/>
            </a:pPr>
            <a:r>
              <a:rPr lang="fr-FR" sz="2200" dirty="0" smtClean="0"/>
              <a:t>Etudier la construction européenne comme un </a:t>
            </a:r>
            <a:r>
              <a:rPr lang="fr-FR" sz="2200" b="1" dirty="0" smtClean="0"/>
              <a:t>projet politique et post-nationaliste </a:t>
            </a:r>
            <a:endParaRPr lang="fr-FR" sz="2200" b="1" dirty="0"/>
          </a:p>
        </p:txBody>
      </p:sp>
    </p:spTree>
    <p:extLst>
      <p:ext uri="{BB962C8B-B14F-4D97-AF65-F5344CB8AC3E}">
        <p14:creationId xmlns="" xmlns:p14="http://schemas.microsoft.com/office/powerpoint/2010/main" val="7205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5" y="230910"/>
            <a:ext cx="8596668" cy="86821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TRAITEMENT DU THEME 1 la France de la Révolution française à la Ve République : l’affirmation démocratique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9490" y="1766470"/>
            <a:ext cx="4185623" cy="576262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bjectifs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489" y="2342732"/>
            <a:ext cx="4185623" cy="4427520"/>
          </a:xfrm>
          <a:ln w="38100">
            <a:solidFill>
              <a:srgbClr val="92D05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Montrer </a:t>
            </a:r>
            <a:r>
              <a:rPr lang="fr-FR" sz="2000" b="1" dirty="0" smtClean="0"/>
              <a:t>l’évolution politique et sociale </a:t>
            </a:r>
            <a:r>
              <a:rPr lang="fr-FR" sz="2000" dirty="0" smtClean="0"/>
              <a:t>de la France depuis 1789, avec l’avènement de la société démocratique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Étudier les </a:t>
            </a:r>
            <a:r>
              <a:rPr lang="fr-FR" sz="2000" b="1" dirty="0" smtClean="0"/>
              <a:t>grandes étapes </a:t>
            </a:r>
            <a:r>
              <a:rPr lang="fr-FR" sz="2000" dirty="0" smtClean="0"/>
              <a:t>de l’enracinement de la culture républicaine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63127" y="1766470"/>
            <a:ext cx="3996570" cy="576262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quelques précisions 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63127" y="2359399"/>
            <a:ext cx="3996570" cy="4359563"/>
          </a:xfrm>
          <a:ln w="3810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sz="2200" dirty="0" smtClean="0"/>
              <a:t>Bien définir et distinguer </a:t>
            </a:r>
            <a:r>
              <a:rPr lang="fr-FR" sz="2200" b="1" dirty="0" smtClean="0"/>
              <a:t>République</a:t>
            </a:r>
            <a:r>
              <a:rPr lang="fr-FR" sz="2200" dirty="0" smtClean="0"/>
              <a:t> et </a:t>
            </a:r>
            <a:r>
              <a:rPr lang="fr-FR" sz="2200" b="1" dirty="0" smtClean="0"/>
              <a:t>démocratie</a:t>
            </a:r>
          </a:p>
          <a:p>
            <a:endParaRPr lang="fr-FR" sz="2200" dirty="0"/>
          </a:p>
          <a:p>
            <a:r>
              <a:rPr lang="fr-FR" sz="2200" dirty="0" smtClean="0"/>
              <a:t>Montrer que l’établissement durable de la démocratie et de la République est le fruit d’une </a:t>
            </a:r>
            <a:r>
              <a:rPr lang="fr-FR" sz="2200" b="1" dirty="0" smtClean="0"/>
              <a:t>histoire complexe </a:t>
            </a:r>
            <a:r>
              <a:rPr lang="fr-FR" sz="2200" dirty="0" smtClean="0"/>
              <a:t>(des avancées/reculs, des héritages, des crises)</a:t>
            </a:r>
          </a:p>
          <a:p>
            <a:pPr marL="0" indent="0">
              <a:buNone/>
            </a:pPr>
            <a:endParaRPr lang="fr-FR" sz="2200" dirty="0" smtClean="0"/>
          </a:p>
          <a:p>
            <a:r>
              <a:rPr lang="fr-FR" sz="2200" dirty="0" smtClean="0"/>
              <a:t>Mobiliser </a:t>
            </a:r>
            <a:r>
              <a:rPr lang="fr-FR" sz="2200" b="1" dirty="0" smtClean="0"/>
              <a:t>les emblèmes </a:t>
            </a:r>
            <a:r>
              <a:rPr lang="fr-FR" sz="2200" dirty="0" smtClean="0"/>
              <a:t>de la République (bonnet phrygien, Marianne…); le Panthéon « lieu de culte républicain »…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573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Thème 1 : la France de la Révolution française à la Ve République : l’affirmation démocratique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" b="2544"/>
          <a:stretch/>
        </p:blipFill>
        <p:spPr>
          <a:xfrm>
            <a:off x="1651809" y="1699491"/>
            <a:ext cx="6954954" cy="48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3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5" y="55420"/>
            <a:ext cx="8596668" cy="10344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TRAITEMENT DU THEME 2 </a:t>
            </a:r>
            <a:br>
              <a:rPr lang="fr-FR" dirty="0" smtClean="0"/>
            </a:br>
            <a:r>
              <a:rPr lang="fr-FR" dirty="0" smtClean="0"/>
              <a:t>la France et la construction européenne depuis 1950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3381" y="1697687"/>
            <a:ext cx="4185623" cy="576262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bjectifs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3381" y="2287315"/>
            <a:ext cx="4185623" cy="4427520"/>
          </a:xfrm>
          <a:ln w="38100">
            <a:solidFill>
              <a:srgbClr val="92D050"/>
            </a:solidFill>
          </a:ln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Montrer </a:t>
            </a:r>
            <a:r>
              <a:rPr lang="fr-FR" sz="2000" b="1" dirty="0" smtClean="0"/>
              <a:t>le processus de formation </a:t>
            </a:r>
            <a:r>
              <a:rPr lang="fr-FR" sz="2000" dirty="0" smtClean="0"/>
              <a:t>d’une organisation supranationale (étapes et élargissements)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63127" y="1627925"/>
            <a:ext cx="3996570" cy="576262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quelques précisions 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63127" y="2273949"/>
            <a:ext cx="3996570" cy="4359563"/>
          </a:xfrm>
          <a:ln w="3810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sz="2200" dirty="0" smtClean="0"/>
              <a:t>Un </a:t>
            </a:r>
            <a:r>
              <a:rPr lang="fr-FR" sz="2200" b="1" dirty="0" smtClean="0"/>
              <a:t>projet</a:t>
            </a:r>
            <a:r>
              <a:rPr lang="fr-FR" sz="2200" dirty="0" smtClean="0"/>
              <a:t> d’abord </a:t>
            </a:r>
            <a:r>
              <a:rPr lang="fr-FR" sz="2200" b="1" dirty="0" smtClean="0"/>
              <a:t>politique</a:t>
            </a:r>
            <a:r>
              <a:rPr lang="fr-FR" sz="2200" dirty="0" smtClean="0"/>
              <a:t> librement consenti après la guerre (les enjeux)</a:t>
            </a:r>
            <a:endParaRPr lang="fr-FR" sz="2200" b="1" dirty="0" smtClean="0"/>
          </a:p>
          <a:p>
            <a:r>
              <a:rPr lang="fr-FR" sz="2200" dirty="0" smtClean="0"/>
              <a:t>De </a:t>
            </a:r>
            <a:r>
              <a:rPr lang="fr-FR" sz="2200" b="1" dirty="0" smtClean="0"/>
              <a:t>mutualisations</a:t>
            </a:r>
            <a:r>
              <a:rPr lang="fr-FR" sz="2200" dirty="0" smtClean="0"/>
              <a:t> </a:t>
            </a:r>
            <a:r>
              <a:rPr lang="fr-FR" sz="2200" b="1" dirty="0" smtClean="0"/>
              <a:t>sectorielles</a:t>
            </a:r>
            <a:r>
              <a:rPr lang="fr-FR" sz="2200" dirty="0" smtClean="0"/>
              <a:t> à une mutualisation des </a:t>
            </a:r>
            <a:r>
              <a:rPr lang="fr-FR" sz="2200" b="1" dirty="0" smtClean="0"/>
              <a:t>souverainetés</a:t>
            </a:r>
          </a:p>
          <a:p>
            <a:r>
              <a:rPr lang="fr-FR" sz="2200" dirty="0" smtClean="0"/>
              <a:t> des </a:t>
            </a:r>
            <a:r>
              <a:rPr lang="fr-FR" sz="2200" b="1" dirty="0" smtClean="0"/>
              <a:t>défis</a:t>
            </a:r>
            <a:r>
              <a:rPr lang="fr-FR" sz="2200" dirty="0" smtClean="0"/>
              <a:t> à relever d’ordre </a:t>
            </a:r>
            <a:r>
              <a:rPr lang="fr-FR" sz="2200" b="1" dirty="0" smtClean="0"/>
              <a:t>démocratique</a:t>
            </a:r>
            <a:r>
              <a:rPr lang="fr-FR" sz="2200" dirty="0" smtClean="0"/>
              <a:t> (euroscepticisme…), </a:t>
            </a:r>
            <a:r>
              <a:rPr lang="fr-FR" sz="2200" b="1" dirty="0" smtClean="0"/>
              <a:t>économique et social </a:t>
            </a:r>
            <a:r>
              <a:rPr lang="fr-FR" sz="2200" dirty="0" smtClean="0"/>
              <a:t>(chômage, endettement…), </a:t>
            </a:r>
            <a:r>
              <a:rPr lang="fr-FR" sz="2200" b="1" dirty="0" smtClean="0"/>
              <a:t>géopolitique </a:t>
            </a:r>
            <a:r>
              <a:rPr lang="fr-FR" sz="2200" dirty="0" smtClean="0"/>
              <a:t>(attraction migratoire…)</a:t>
            </a:r>
            <a:endParaRPr lang="fr-FR" sz="2200" dirty="0"/>
          </a:p>
        </p:txBody>
      </p:sp>
    </p:spTree>
    <p:extLst>
      <p:ext uri="{BB962C8B-B14F-4D97-AF65-F5344CB8AC3E}">
        <p14:creationId xmlns="" xmlns:p14="http://schemas.microsoft.com/office/powerpoint/2010/main" val="3236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687226"/>
              </p:ext>
            </p:extLst>
          </p:nvPr>
        </p:nvGraphicFramePr>
        <p:xfrm>
          <a:off x="1101213" y="1651771"/>
          <a:ext cx="9144000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7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6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1950 : CECA : mutualisation des politiques publiques charbonnières et sidérurgiques. 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effectLst/>
                        </a:rPr>
                        <a:t>(Déclaration de Schuman)</a:t>
                      </a:r>
                      <a:endParaRPr lang="fr-FR" sz="20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1957 : CEE : mutualisation des politiques commerciales, douanières et agricoles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fr-FR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Traité de Rome)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1987 : Acte unique: mutualisation des territoires économiques, des frontières, des normes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1992 :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Union Européenne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mutualisation des parts de souveraineté (monétaire, policière, militaire, diplomatique, judiciaire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), marché unique. </a:t>
                      </a:r>
                      <a:r>
                        <a:rPr lang="fr-FR" sz="2000" b="0" i="0" dirty="0" smtClean="0">
                          <a:solidFill>
                            <a:schemeClr val="tx1"/>
                          </a:solidFill>
                          <a:effectLst/>
                        </a:rPr>
                        <a:t>(Traité de Maastricht)</a:t>
                      </a:r>
                      <a:endParaRPr lang="fr-FR" sz="20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: traité de Lisbonne : mutualisation des souverainetés 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467191" y="1680585"/>
            <a:ext cx="2793999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Mutualisations sectorielles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9139628" y="2081561"/>
            <a:ext cx="0" cy="271071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632290" y="4985423"/>
            <a:ext cx="26289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Mutualisation des souverainetés</a:t>
            </a:r>
          </a:p>
        </p:txBody>
      </p:sp>
      <p:sp>
        <p:nvSpPr>
          <p:cNvPr id="10" name="Ellipse 9"/>
          <p:cNvSpPr/>
          <p:nvPr/>
        </p:nvSpPr>
        <p:spPr>
          <a:xfrm>
            <a:off x="9159704" y="3050275"/>
            <a:ext cx="1638301" cy="5969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Calibri"/>
              </a:rPr>
              <a:t>Une révolution 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10186" y="267683"/>
            <a:ext cx="8596668" cy="1320800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000000"/>
                </a:solidFill>
                <a:ea typeface="Times"/>
                <a:cs typeface="Arial"/>
              </a:rPr>
              <a:t>La France et la construction européenne depuis 1950.  les enjeux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226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524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Thème 2 : la France et la construction européenne depuis 1950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" b="4200"/>
          <a:stretch/>
        </p:blipFill>
        <p:spPr>
          <a:xfrm>
            <a:off x="1779625" y="1699491"/>
            <a:ext cx="7175572" cy="48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1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6571" y="369454"/>
            <a:ext cx="8596668" cy="923637"/>
          </a:xfrm>
        </p:spPr>
        <p:txBody>
          <a:bodyPr/>
          <a:lstStyle/>
          <a:p>
            <a:pPr algn="ctr"/>
            <a:r>
              <a:rPr lang="fr-FR" dirty="0" smtClean="0"/>
              <a:t>PROGRAMME DE GEOGRAPHIE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74790" y="1439406"/>
            <a:ext cx="2844800" cy="183803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Thème 1</a:t>
            </a:r>
          </a:p>
          <a:p>
            <a:pPr algn="ctr"/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TRANSPORTS ET MOBILITES   </a:t>
            </a:r>
            <a:endParaRPr lang="fr-FR" sz="2400" dirty="0"/>
          </a:p>
        </p:txBody>
      </p:sp>
      <p:sp>
        <p:nvSpPr>
          <p:cNvPr id="9" name="Plus 8"/>
          <p:cNvSpPr/>
          <p:nvPr/>
        </p:nvSpPr>
        <p:spPr>
          <a:xfrm>
            <a:off x="4655596" y="1898070"/>
            <a:ext cx="889188" cy="79894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38439" y="1378525"/>
            <a:ext cx="2844800" cy="183803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Thème 2</a:t>
            </a:r>
          </a:p>
          <a:p>
            <a:pPr algn="ctr"/>
            <a:endParaRPr lang="fr-F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ESPACES URBAINS : ACTEURS ET ENJEUX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382282" y="1439409"/>
            <a:ext cx="637308" cy="648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11h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904" y="1369287"/>
            <a:ext cx="688908" cy="6645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237" y="4479634"/>
            <a:ext cx="2004290" cy="191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Séquence/</a:t>
            </a:r>
          </a:p>
          <a:p>
            <a:pPr algn="ctr"/>
            <a:endParaRPr lang="fr-FR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Échanges internationaux et révolutions des transports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659989" y="4470400"/>
            <a:ext cx="1995054" cy="191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Séquence/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les mobilités humaines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9014" y="4470397"/>
            <a:ext cx="1607127" cy="1911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Séquence</a:t>
            </a:r>
          </a:p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Villes petites et moyennes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949990" y="4479633"/>
            <a:ext cx="1902691" cy="19119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Séquence</a:t>
            </a:r>
          </a:p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Métropoles et périurbanisation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005309" y="4479633"/>
            <a:ext cx="498765" cy="618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5h30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144073" y="4455651"/>
            <a:ext cx="496991" cy="618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5h30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55690" y="4479633"/>
            <a:ext cx="496991" cy="618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5h 30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198198" y="4470398"/>
            <a:ext cx="496991" cy="618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5h30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699608" y="3255815"/>
            <a:ext cx="27710" cy="12238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495965" y="3266473"/>
            <a:ext cx="23090" cy="11891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057819" y="3281216"/>
            <a:ext cx="18472" cy="11984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8680904" y="3281216"/>
            <a:ext cx="18471" cy="11891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45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602</TotalTime>
  <Words>1796</Words>
  <Application>Microsoft Office PowerPoint</Application>
  <PresentationFormat>Personnalisé</PresentationFormat>
  <Paragraphs>312</Paragraphs>
  <Slides>26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Facette</vt:lpstr>
      <vt:lpstr>NOUVEAUX PROGRAMMES   D’HISTOIRE-GEOGRAPHIE  EN CAP  LA MISE EN ŒUVRE  </vt:lpstr>
      <vt:lpstr>LE PROGRAMME D’HISTOIRE-GEOGRAPHIE DES CLASSES DE CAP</vt:lpstr>
      <vt:lpstr>UNE HISTOIRE POLITIQUE ET INSTITUTIONNELLE … 2 TEMPORALITES</vt:lpstr>
      <vt:lpstr>TRAITEMENT DU THEME 1 la France de la Révolution française à la Ve République : l’affirmation démocratique</vt:lpstr>
      <vt:lpstr>Thème 1 : la France de la Révolution française à la Ve République : l’affirmation démocratique</vt:lpstr>
      <vt:lpstr>TRAITEMENT DU THEME 2  la France et la construction européenne depuis 1950</vt:lpstr>
      <vt:lpstr>La France et la construction européenne depuis 1950.  les enjeux</vt:lpstr>
      <vt:lpstr>Thème 2 : la France et la construction européenne depuis 1950</vt:lpstr>
      <vt:lpstr>PROGRAMME DE GEOGRAPHIE</vt:lpstr>
      <vt:lpstr>Une géographie à plusieurs échelles (du local au mondial)  </vt:lpstr>
      <vt:lpstr>Traitement du thème 2  Espaces urbains : acteurs et enjeux</vt:lpstr>
      <vt:lpstr>Thème 2  Espaces urbains : acteurs et enjeux</vt:lpstr>
      <vt:lpstr>Traitement du thème 1 Transports et mobilités</vt:lpstr>
      <vt:lpstr>Thème 1 transports et mobilités</vt:lpstr>
      <vt:lpstr>          PRESENTATION D’UNE SEQUENCE SUR LE THEME 1 Transports et Mobilités </vt:lpstr>
      <vt:lpstr>OBJECTIF ET PLAN D’ENSEMBLE Expliquer l’expansion des échanges mondiaux et leurs conséquences</vt:lpstr>
      <vt:lpstr>Séance 1 : étude de cas le circuit de mon I Phone de la Chine à la Guyane </vt:lpstr>
      <vt:lpstr>Séance 2 : L’expansion des échanges mondiaux </vt:lpstr>
      <vt:lpstr>Séance 3 : Le rôle des révolutions numérique et des transports dans l’expansion des échanges</vt:lpstr>
      <vt:lpstr>Séance 4 : Les conséquences spatiales et environnementales </vt:lpstr>
      <vt:lpstr>FOCUS SUR LA SEANCE 1</vt:lpstr>
      <vt:lpstr>PHASE D’ACCROCHE   </vt:lpstr>
      <vt:lpstr>Activité 1 : déterminer le lieu d’assemblage et de départ de mon colis   </vt:lpstr>
      <vt:lpstr>Activité 2 : identifier le circuit suivi par mon portable une fois arrivé en France </vt:lpstr>
      <vt:lpstr>Activité 3 : retracer les étapes du trajet de mon I Phone (de Shenzhen à Cayenne) sur un fond de carte</vt:lpstr>
      <vt:lpstr>Activité 4 : trace écrite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NOUVEAUX PROGRAMMES D’HISTOIRE-GEOGRAPHIE EN CAP</dc:title>
  <dc:creator>sandra</dc:creator>
  <cp:lastModifiedBy>brillouet</cp:lastModifiedBy>
  <cp:revision>58</cp:revision>
  <dcterms:created xsi:type="dcterms:W3CDTF">2019-12-02T23:35:35Z</dcterms:created>
  <dcterms:modified xsi:type="dcterms:W3CDTF">2019-12-20T01:02:41Z</dcterms:modified>
</cp:coreProperties>
</file>