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1" name="Shape 61"/>
          <p:cNvSpPr/>
          <p:nvPr>
            <p:ph type="sldImg"/>
          </p:nvPr>
        </p:nvSpPr>
        <p:spPr>
          <a:xfrm>
            <a:off x="1143000" y="685800"/>
            <a:ext cx="4572000" cy="3429000"/>
          </a:xfrm>
          <a:prstGeom prst="rect">
            <a:avLst/>
          </a:prstGeom>
        </p:spPr>
        <p:txBody>
          <a:bodyPr/>
          <a:lstStyle/>
          <a:p>
            <a:pPr/>
          </a:p>
        </p:txBody>
      </p:sp>
      <p:sp>
        <p:nvSpPr>
          <p:cNvPr id="62" name="Shape 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a:p>
        </p:txBody>
      </p:sp>
      <p:sp>
        <p:nvSpPr>
          <p:cNvPr id="69" name="Shape 69"/>
          <p:cNvSpPr/>
          <p:nvPr>
            <p:ph type="body" sz="quarter" idx="1"/>
          </p:nvPr>
        </p:nvSpPr>
        <p:spPr>
          <a:prstGeom prst="rect">
            <a:avLst/>
          </a:prstGeom>
        </p:spPr>
        <p:txBody>
          <a:bodyPr/>
          <a:lstStyle/>
          <a:p>
            <a:pPr>
              <a:lnSpc>
                <a:spcPct val="90000"/>
              </a:lnSpc>
            </a:pPr>
            <a:r>
              <a:t>Objectif : présenter les attendus et les contenus des tests tout d’abord ; pas un exposé des contenus à mettre en œuvre en consolidation,</a:t>
            </a:r>
          </a:p>
          <a:p>
            <a:pPr>
              <a:lnSpc>
                <a:spcPct val="90000"/>
              </a:lnSpc>
            </a:pPr>
          </a:p>
          <a:p>
            <a:pPr>
              <a:lnSpc>
                <a:spcPct val="90000"/>
              </a:lnSpc>
            </a:pPr>
          </a:p>
          <a:p>
            <a:pPr>
              <a:lnSpc>
                <a:spcPct val="90000"/>
              </a:lnSpc>
            </a:pPr>
            <a:r>
              <a:t>Raisons de la réunion :</a:t>
            </a:r>
          </a:p>
          <a:p>
            <a:pPr>
              <a:lnSpc>
                <a:spcPct val="90000"/>
              </a:lnSpc>
            </a:pPr>
          </a:p>
          <a:p>
            <a:pPr>
              <a:lnSpc>
                <a:spcPct val="90000"/>
              </a:lnSpc>
            </a:pPr>
            <a:r>
              <a:t>-nouveaux professeurs</a:t>
            </a:r>
          </a:p>
          <a:p>
            <a:pPr>
              <a:lnSpc>
                <a:spcPct val="90000"/>
              </a:lnSpc>
            </a:pPr>
          </a:p>
          <a:p>
            <a:pPr>
              <a:lnSpc>
                <a:spcPct val="90000"/>
              </a:lnSpc>
            </a:pPr>
            <a:r>
              <a:t>-nouveautés dans les tests</a:t>
            </a:r>
          </a:p>
          <a:p>
            <a:pPr>
              <a:lnSpc>
                <a:spcPct val="90000"/>
              </a:lnSpc>
            </a:pPr>
          </a:p>
          <a:p>
            <a:pPr>
              <a:lnSpc>
                <a:spcPct val="90000"/>
              </a:lnSpc>
              <a:buSzPct val="100000"/>
              <a:buChar char="-"/>
            </a:pPr>
            <a:r>
              <a:t>Importance préparation des tests avec les élèves</a:t>
            </a:r>
          </a:p>
          <a:p>
            <a:pPr>
              <a:lnSpc>
                <a:spcPct val="90000"/>
              </a:lnSpc>
              <a:buSzPct val="100000"/>
              <a:buChar char="-"/>
            </a:pPr>
          </a:p>
          <a:p>
            <a:pPr>
              <a:lnSpc>
                <a:spcPct val="90000"/>
              </a:lnSpc>
              <a:buSzPct val="100000"/>
              <a:buChar char="-"/>
            </a:pPr>
            <a:r>
              <a:t>Exploitation effective des résultats</a:t>
            </a:r>
          </a:p>
          <a:p>
            <a:pPr>
              <a:lnSpc>
                <a:spcPct val="90000"/>
              </a:lnSpc>
              <a:buSzPct val="100000"/>
              <a:buChar char="-"/>
            </a:pPr>
          </a:p>
          <a:p>
            <a:pPr>
              <a:lnSpc>
                <a:spcPct val="90000"/>
              </a:lnSpc>
              <a:buSzPct val="100000"/>
              <a:buChar char="-"/>
            </a:pPr>
          </a:p>
          <a:p>
            <a:pPr>
              <a:lnSpc>
                <a:spcPct val="90000"/>
              </a:lnSpc>
            </a:pPr>
            <a:r>
              <a:t>Consciente problème du numérique mais on travaille à l’échelle globale.</a:t>
            </a:r>
          </a:p>
          <a:p>
            <a:pPr>
              <a:lnSpc>
                <a:spcPct val="90000"/>
              </a:lnSpc>
            </a:pPr>
          </a:p>
          <a:p>
            <a:pPr>
              <a:lnSpc>
                <a:spcPct val="90000"/>
              </a:lnSpc>
            </a:pPr>
            <a:r>
              <a:t>On doit essayer de faire réussir le dispositif.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marL="287020" marR="5080" indent="-274955">
              <a:lnSpc>
                <a:spcPct val="90000"/>
              </a:lnSpc>
              <a:tabLst>
                <a:tab pos="292100" algn="l"/>
              </a:tabLst>
              <a:defRPr i="1"/>
            </a:pPr>
            <a:br/>
            <a:r>
              <a:rPr i="0"/>
              <a:t>Sur la fiche de positionnement :</a:t>
            </a:r>
            <a:br>
              <a:rPr i="0"/>
            </a:br>
            <a:r>
              <a:rPr i="0"/>
              <a:t>• barrer uniquement les mots incorrectement lus ou non lus. Si l’élève hésite ou se reprend pour finir par lire le mot correctement, ne pas compter d’erreur : en effet il sera pénalisé sur la longueur du texte lu ;</a:t>
            </a:r>
            <a:br>
              <a:rPr i="0"/>
            </a:br>
            <a:r>
              <a:rPr i="0"/>
              <a:t>• entourer le dernier mot lu si l’élève n’a pas terminé en 60 secondes ;</a:t>
            </a:r>
            <a:br>
              <a:rPr i="0"/>
            </a:br>
            <a:r>
              <a:rPr i="0"/>
              <a:t>• pour l’élève qui réussirait à lire tous les mots, noter le temps de lecture s’il est inférieur à une minute ;</a:t>
            </a:r>
            <a:br>
              <a:rPr i="0"/>
            </a:br>
            <a:r>
              <a:rPr i="0"/>
              <a:t>• écrire le nombre de mots correctement lus en 1 minute ;</a:t>
            </a:r>
            <a:br>
              <a:rPr i="0"/>
            </a:br>
            <a:r>
              <a:rPr i="0"/>
              <a:t>Précision à propos du comptage des mots : dans le cas de l’utilisation d’un tiret ou d’une apostrophe, on prend en considération l’ensemble pour le comptabiliser comme un seul mot.</a:t>
            </a:r>
            <a:br>
              <a:rPr i="0"/>
            </a:br>
            <a:r>
              <a:rPr i="0"/>
              <a:t>Ex : « trente-et-un » et « l’oiseau » sont traités chacun comme un mot unique.</a:t>
            </a:r>
            <a:br>
              <a:rPr i="0"/>
            </a:br>
            <a:r>
              <a:rPr i="0"/>
              <a:t>• calculer le score de fluence et le communiquer à l’élève.</a:t>
            </a:r>
            <a:br>
              <a:rPr i="0"/>
            </a:br>
            <a:r>
              <a:rPr i="0"/>
              <a:t>Recueillir toutes les fiches de positionnement des élèves de la classe et se connecter à l’application </a:t>
            </a:r>
            <a:r>
              <a:t>Fluence </a:t>
            </a:r>
            <a:r>
              <a:rPr i="0"/>
              <a:t>; saisir les résultats des élèves. </a:t>
            </a:r>
            <a:r>
              <a:rPr b="1" i="0"/>
              <a:t>La saisie des résultats des élèves se fera utilement avant la passation de la séquence numérique de littératie de façon à ce que le score de fluence de l’élève puisse être restitué sur la fiche de synthèse globale de littératie de l’élève.</a:t>
            </a:r>
            <a:br>
              <a:rPr b="1" i="0"/>
            </a:br>
            <a:br>
              <a:rPr b="1" i="0"/>
            </a: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marL="287020" marR="5080" indent="-274955">
              <a:tabLst>
                <a:tab pos="292100" algn="l"/>
              </a:tabLst>
            </a:pPr>
            <a:br/>
            <a: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marL="287020" marR="5080" indent="-274955">
              <a:tabLst>
                <a:tab pos="292100" algn="l"/>
              </a:tabLst>
            </a:pPr>
            <a:br/>
            <a: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marL="287020" marR="5080" indent="-274955">
              <a:tabLst>
                <a:tab pos="292100" algn="l"/>
              </a:tabLst>
              <a:defRPr b="1"/>
            </a:pPr>
            <a:r>
              <a:t>2.4. Conditions de passation de la séquence « Littératie »</a:t>
            </a:r>
            <a:br/>
            <a:r>
              <a:rPr b="0"/>
              <a:t>Les cinq domaines évalués entre le module commun et les exercices complémentaires en maitrise de la langue donnent lieu à neuf séries de questions. Chaque série est précédée d’un écran d’explications avec un exemple des questions qui vont suivre.</a:t>
            </a:r>
            <a:br>
              <a:rPr b="0"/>
            </a:br>
            <a:r>
              <a:rPr b="0"/>
              <a:t>Afin de rendre tous les exercices accessibles aux élèves potentiellement en difficulté de compréhension de l’écrit, ces consignes précédant chaque série de questions sont disponibles à l’écoute. Les questions et les propositions de réponse sont elles-mêmes oralisées pour le domaine de la compréhension de l’oral.</a:t>
            </a:r>
            <a:br>
              <a:rPr b="0"/>
            </a:br>
            <a:r>
              <a:rPr b="0"/>
              <a:t>La passation numérique du test est particulièrement adaptée aux élèves éprouvant des difficultés de lecture puisqu’elle offre la possibilité de recourir à des dispositifs</a:t>
            </a:r>
            <a:br>
              <a:rPr b="0"/>
            </a:br>
            <a:r>
              <a:rPr b="0"/>
              <a:t>comme l’oralisation des consignes ou la sélection d’images. Elle permet également une restitution immédiate des productions mais n’est pas adaptée à une évaluation des productions écrites, qui par ailleurs ne répondrait pas aux contraintes de temps de la passation. </a:t>
            </a:r>
            <a:br>
              <a:rPr b="0"/>
            </a:br>
            <a:br>
              <a:rPr b="0"/>
            </a: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marL="287020" marR="5080" indent="-274955">
              <a:tabLst>
                <a:tab pos="292100" algn="l"/>
              </a:tabLst>
              <a:defRPr b="1"/>
            </a:pPr>
            <a:r>
              <a:t>2.4. Conditions de passation de la séquence « Littératie »</a:t>
            </a:r>
            <a:br/>
            <a:r>
              <a:rPr b="0"/>
              <a:t>Les cinq domaines évalués entre le module commun et les exercices complémentaires en maitrise de la langue donnent lieu à neuf séries de questions. Chaque série est précédée d’un écran d’explications avec un exemple des questions qui vont suivre.</a:t>
            </a:r>
            <a:br>
              <a:rPr b="0"/>
            </a:br>
            <a:r>
              <a:rPr b="0"/>
              <a:t>Afin de rendre tous les exercices accessibles aux élèves potentiellement en difficulté de compréhension de l’écrit, ces consignes précédant chaque série de questions sont disponibles à l’écoute. Les questions et les propositions de réponse sont elles-mêmes oralisées pour le domaine de la compréhension de l’oral.</a:t>
            </a:r>
            <a:br>
              <a:rPr b="0"/>
            </a:br>
            <a:r>
              <a:rPr b="0"/>
              <a:t>La passation numérique du test est particulièrement adaptée aux élèves éprouvant des difficultés de lecture puisqu’elle offre la possibilité de recourir à des dispositifs</a:t>
            </a:r>
            <a:br>
              <a:rPr b="0"/>
            </a:br>
            <a:r>
              <a:rPr b="0"/>
              <a:t>comme l’oralisation des consignes ou la sélection d’images. Elle permet également une restitution immédiate des productions mais n’est pas adaptée à une évaluation des productions écrites, qui par ailleurs ne répondrait pas aux contraintes de temps de la passation. </a:t>
            </a:r>
            <a:br>
              <a:rPr b="0"/>
            </a:br>
            <a:br>
              <a:rPr b="0"/>
            </a: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marL="287020" marR="5080" indent="-274955">
              <a:tabLst>
                <a:tab pos="292100" algn="l"/>
              </a:tabLst>
              <a:defRPr b="1"/>
            </a:pPr>
            <a:r>
              <a:t>6.1. Conditions de passation</a:t>
            </a:r>
            <a:br/>
            <a:r>
              <a:rPr b="0"/>
              <a:t>Tous les élèves sont évalués en compréhension de l’oral et répondent à deux séries de 5 questions, chaque série se rapportant à un document sonore spécifique.</a:t>
            </a:r>
            <a:br>
              <a:rPr b="0"/>
            </a:br>
            <a:r>
              <a:rPr b="0"/>
              <a:t>Sur un premier écran, les élèves peuvent écouter le document deux fois ; il est possible de faire une pause durant l’écoute, mais pas de revenir en arrière ni d’avancer. Les écrans suivants présentent successivement les questions : le document audio n’est alors plus disponible.</a:t>
            </a:r>
            <a:br>
              <a:rPr b="0"/>
            </a:br>
            <a:r>
              <a:rPr b="0"/>
              <a:t>Pour rendre les questions accessibles aux élèves ayant des difficultés en compréhension de l’écrit, celles-ci, ainsi que les propositions de réponse, sont</a:t>
            </a:r>
            <a:br>
              <a:rPr b="0"/>
            </a:br>
            <a:r>
              <a:rPr b="0"/>
              <a:t>disponibles dans une version oralisée en plus de la version écrite.</a:t>
            </a:r>
            <a:endParaRPr b="0"/>
          </a:p>
          <a:p>
            <a:pPr marL="287020" marR="5080" indent="-274955">
              <a:tabLst>
                <a:tab pos="292100" algn="l"/>
              </a:tabLst>
            </a:pPr>
            <a:br/>
            <a:r>
              <a:rPr b="1"/>
              <a:t>6.2. Caractéristiques des supports et compétences évaluées</a:t>
            </a:r>
            <a:br>
              <a:rPr b="1"/>
            </a:br>
            <a:r>
              <a:t>Chaque document sonore est extrait d’une émission de radio. Leur durée d’écoute n’excède pas 2 minutes, la syntaxe en est simple et le vocabulaire utilisé courant. La</a:t>
            </a:r>
            <a:br/>
            <a:r>
              <a:t>diction est d’une vitesse moyenne, modérément expressive, bien articulée. </a:t>
            </a:r>
            <a: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marL="287020" marR="5080" indent="-274955">
              <a:tabLst>
                <a:tab pos="292100" algn="l"/>
              </a:tabLst>
            </a:pPr>
            <a:br/>
            <a: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Un seul type de questions auparavant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lnSpc>
                <a:spcPct val="80000"/>
              </a:lnSpc>
              <a:defRPr b="1" sz="1100"/>
            </a:pPr>
            <a:r>
              <a:t>7.2.1. « Mot ou non-mot »</a:t>
            </a:r>
            <a:br/>
            <a:r>
              <a:rPr b="0"/>
              <a:t>Il s’agit d’un </a:t>
            </a:r>
            <a:r>
              <a:t>exercice de décision lexicale </a:t>
            </a:r>
            <a:r>
              <a:rPr b="0"/>
              <a:t>qui vise à évaluer le lexique mental de l’élève : c’est ce bagage lexical qui rend possible une lecture par adressage et non</a:t>
            </a:r>
            <a:br>
              <a:rPr b="0"/>
            </a:br>
            <a:r>
              <a:rPr b="0"/>
              <a:t>exclusivement par déchiffrage3.</a:t>
            </a:r>
            <a:br>
              <a:rPr b="0"/>
            </a:br>
            <a:r>
              <a:rPr b="0"/>
              <a:t>L’élève écoute une piste audio qui oralise soit un mot soit un pseudo-mot d’un nombre de syllabes varié puis doit cocher « oui » ou « non » selon qu’il pense que ce vocable existe ou pas. L’élève peut écouter la piste audio autant de fois qu’il le juge utile.</a:t>
            </a:r>
            <a:br>
              <a:rPr b="0"/>
            </a:br>
            <a:r>
              <a:rPr b="0"/>
              <a:t>Les mots existants sont choisis en fonction de leur fréquence.</a:t>
            </a:r>
            <a:br>
              <a:rPr b="0"/>
            </a:br>
            <a:r>
              <a:rPr b="0"/>
              <a:t>Les pseudo-mots présentent des syllabes de nature à évoquer des préfixes et des suffixes courants. Leur consonance générale est conforme aux principes de la langue</a:t>
            </a:r>
            <a:br>
              <a:rPr b="0"/>
            </a:br>
            <a:r>
              <a:rPr b="0"/>
              <a:t>française.</a:t>
            </a:r>
            <a:br>
              <a:rPr b="0"/>
            </a:br>
            <a:r>
              <a:rPr b="0"/>
              <a:t>L’exercice comporte 4 mots existants et 5 pseudo-mots. </a:t>
            </a:r>
          </a:p>
          <a:p>
            <a:pPr>
              <a:lnSpc>
                <a:spcPct val="80000"/>
              </a:lnSpc>
              <a:defRPr sz="1100"/>
            </a:pPr>
          </a:p>
          <a:p>
            <a:pPr>
              <a:lnSpc>
                <a:spcPct val="80000"/>
              </a:lnSpc>
              <a:defRPr sz="1100"/>
            </a:pPr>
          </a:p>
          <a:p>
            <a:pPr>
              <a:lnSpc>
                <a:spcPct val="80000"/>
              </a:lnSpc>
              <a:defRPr sz="1100"/>
            </a:pPr>
            <a:r>
              <a:t>On distingue trois types de relation possible :</a:t>
            </a:r>
            <a:br/>
            <a:r>
              <a:t>· une relation de </a:t>
            </a:r>
            <a:r>
              <a:rPr b="1" i="1"/>
              <a:t>type phonologique </a:t>
            </a:r>
            <a:r>
              <a:t>: le mot illustré se rapproche phonétiquement du mot entendu ;</a:t>
            </a:r>
            <a:br/>
            <a:r>
              <a:t>· une relation de type </a:t>
            </a:r>
            <a:r>
              <a:rPr b="1" i="1"/>
              <a:t>sémantique fonctionnelle </a:t>
            </a:r>
            <a:r>
              <a:t>: le mot illustré peut être associé au mot entendu par un rapport logique, causal, temporel, etc. ;</a:t>
            </a:r>
            <a:br/>
            <a:r>
              <a:t>· une relation de type </a:t>
            </a:r>
            <a:r>
              <a:rPr b="1" i="1"/>
              <a:t>sémantique catégorielle </a:t>
            </a:r>
            <a:r>
              <a:t>: le mot illustré et le mot entendu relèvent du même terme générique. </a:t>
            </a:r>
            <a:br/>
            <a: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lnSpc>
                <a:spcPct val="80000"/>
              </a:lnSpc>
              <a:defRPr b="1" sz="1100"/>
            </a:pPr>
            <a:r>
              <a:t>7.2.1. « Mot ou non-mot »</a:t>
            </a:r>
            <a:br/>
            <a:r>
              <a:rPr b="0"/>
              <a:t>Il s’agit d’un </a:t>
            </a:r>
            <a:r>
              <a:t>exercice de décision lexicale </a:t>
            </a:r>
            <a:r>
              <a:rPr b="0"/>
              <a:t>qui vise à évaluer le lexique mental de l’élève : c’est ce bagage lexical qui rend possible une lecture par adressage et non</a:t>
            </a:r>
            <a:br>
              <a:rPr b="0"/>
            </a:br>
            <a:r>
              <a:rPr b="0"/>
              <a:t>exclusivement par déchiffrage3.</a:t>
            </a:r>
            <a:br>
              <a:rPr b="0"/>
            </a:br>
            <a:r>
              <a:rPr b="0"/>
              <a:t>L’élève écoute une piste audio qui oralise soit un mot soit un pseudo-mot d’un nombre de syllabes varié puis doit cocher « oui » ou « non » selon qu’il pense que ce vocable existe ou pas. L’élève peut écouter la piste audio autant de fois qu’il le juge utile.</a:t>
            </a:r>
            <a:br>
              <a:rPr b="0"/>
            </a:br>
            <a:r>
              <a:rPr b="0"/>
              <a:t>Les mots existants sont choisis en fonction de leur fréquence.</a:t>
            </a:r>
            <a:br>
              <a:rPr b="0"/>
            </a:br>
            <a:r>
              <a:rPr b="0"/>
              <a:t>Les pseudo-mots présentent des syllabes de nature à évoquer des préfixes et des suffixes courants. Leur consonance générale est conforme aux principes de la langue</a:t>
            </a:r>
            <a:br>
              <a:rPr b="0"/>
            </a:br>
            <a:r>
              <a:rPr b="0"/>
              <a:t>française.</a:t>
            </a:r>
            <a:br>
              <a:rPr b="0"/>
            </a:br>
            <a:r>
              <a:rPr b="0"/>
              <a:t>L’exercice comporte 4 mots existants et 5 pseudo-mots. </a:t>
            </a:r>
          </a:p>
          <a:p>
            <a:pPr>
              <a:lnSpc>
                <a:spcPct val="80000"/>
              </a:lnSpc>
              <a:defRPr sz="1100"/>
            </a:pPr>
          </a:p>
          <a:p>
            <a:pPr>
              <a:lnSpc>
                <a:spcPct val="80000"/>
              </a:lnSpc>
              <a:defRPr sz="1100"/>
            </a:pPr>
          </a:p>
          <a:p>
            <a:pPr>
              <a:lnSpc>
                <a:spcPct val="80000"/>
              </a:lnSpc>
              <a:defRPr sz="1100"/>
            </a:pPr>
            <a:r>
              <a:t>On distingue trois types de relation possible :</a:t>
            </a:r>
            <a:br/>
            <a:r>
              <a:t>· une relation de </a:t>
            </a:r>
            <a:r>
              <a:rPr b="1" i="1"/>
              <a:t>type phonologique </a:t>
            </a:r>
            <a:r>
              <a:t>: le mot illustré se rapproche phonétiquement du mot entendu ;</a:t>
            </a:r>
            <a:br/>
            <a:r>
              <a:t>· une relation de type </a:t>
            </a:r>
            <a:r>
              <a:rPr b="1" i="1"/>
              <a:t>sémantique fonctionnelle </a:t>
            </a:r>
            <a:r>
              <a:t>: le mot illustré peut être associé au mot entendu par un rapport logique, causal, temporel, etc. ;</a:t>
            </a:r>
            <a:br/>
            <a:r>
              <a:t>· une relation de type </a:t>
            </a:r>
            <a:r>
              <a:rPr b="1" i="1"/>
              <a:t>sémantique catégorielle </a:t>
            </a:r>
            <a:r>
              <a:t>: le mot illustré et le mot entendu relèvent du même terme générique. </a:t>
            </a:r>
            <a:br/>
            <a: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Shape 74"/>
          <p:cNvSpPr/>
          <p:nvPr>
            <p:ph type="sldImg"/>
          </p:nvPr>
        </p:nvSpPr>
        <p:spPr>
          <a:prstGeom prst="rect">
            <a:avLst/>
          </a:prstGeom>
        </p:spPr>
        <p:txBody>
          <a:bodyPr/>
          <a:lstStyle/>
          <a:p>
            <a:pPr/>
          </a:p>
        </p:txBody>
      </p:sp>
      <p:sp>
        <p:nvSpPr>
          <p:cNvPr id="75" name="Shape 75"/>
          <p:cNvSpPr/>
          <p:nvPr>
            <p:ph type="body" sz="quarter" idx="1"/>
          </p:nvPr>
        </p:nvSpPr>
        <p:spPr>
          <a:prstGeom prst="rect">
            <a:avLst/>
          </a:prstGeom>
        </p:spPr>
        <p:txBody>
          <a:bodyPr/>
          <a:lstStyle/>
          <a:p>
            <a:pPr/>
            <a:r>
              <a:t>Tests préparés par des professeurs spécialistes et l’IGESR</a:t>
            </a:r>
          </a:p>
          <a:p>
            <a:pPr/>
          </a:p>
          <a:p>
            <a:pPr/>
            <a:r>
              <a:t>Tests très bien faits</a:t>
            </a:r>
          </a:p>
          <a:p>
            <a:pPr/>
          </a:p>
          <a:p>
            <a:pPr/>
            <a:r>
              <a:t>Important de s’appuyer dessus pour vos propres évaluations diagnostiques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br/>
            <a: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lnSpc>
                <a:spcPct val="80000"/>
              </a:lnSpc>
              <a:defRPr b="1" sz="1100"/>
            </a:pPr>
            <a:r>
              <a:t>7.2.1. « Mot ou non-mot »</a:t>
            </a:r>
            <a:br/>
            <a:r>
              <a:rPr b="0"/>
              <a:t>Il s’agit d’un </a:t>
            </a:r>
            <a:r>
              <a:t>exercice de décision lexicale </a:t>
            </a:r>
            <a:r>
              <a:rPr b="0"/>
              <a:t>qui vise à évaluer le lexique mental de l’élève : c’est ce bagage lexical qui rend possible une lecture par adressage et non</a:t>
            </a:r>
            <a:br>
              <a:rPr b="0"/>
            </a:br>
            <a:r>
              <a:rPr b="0"/>
              <a:t>exclusivement par déchiffrage3.</a:t>
            </a:r>
            <a:br>
              <a:rPr b="0"/>
            </a:br>
            <a:r>
              <a:rPr b="0"/>
              <a:t>L’élève écoute une piste audio qui oralise soit un mot soit un pseudo-mot d’un nombre de syllabes varié puis doit cocher « oui » ou « non » selon qu’il pense que ce vocable existe ou pas. L’élève peut écouter la piste audio autant de fois qu’il le juge utile.</a:t>
            </a:r>
            <a:br>
              <a:rPr b="0"/>
            </a:br>
            <a:r>
              <a:rPr b="0"/>
              <a:t>Les mots existants sont choisis en fonction de leur fréquence.</a:t>
            </a:r>
            <a:br>
              <a:rPr b="0"/>
            </a:br>
            <a:r>
              <a:rPr b="0"/>
              <a:t>Les pseudo-mots présentent des syllabes de nature à évoquer des préfixes et des suffixes courants. Leur consonance générale est conforme aux principes de la langue</a:t>
            </a:r>
            <a:br>
              <a:rPr b="0"/>
            </a:br>
            <a:r>
              <a:rPr b="0"/>
              <a:t>française.</a:t>
            </a:r>
            <a:br>
              <a:rPr b="0"/>
            </a:br>
            <a:r>
              <a:rPr b="0"/>
              <a:t>L’exercice comporte 4 mots existants et 5 pseudo-mots. </a:t>
            </a:r>
          </a:p>
          <a:p>
            <a:pPr>
              <a:lnSpc>
                <a:spcPct val="80000"/>
              </a:lnSpc>
              <a:defRPr sz="1100"/>
            </a:pPr>
          </a:p>
          <a:p>
            <a:pPr>
              <a:lnSpc>
                <a:spcPct val="80000"/>
              </a:lnSpc>
              <a:defRPr sz="1100"/>
            </a:pPr>
          </a:p>
          <a:p>
            <a:pPr>
              <a:lnSpc>
                <a:spcPct val="80000"/>
              </a:lnSpc>
              <a:defRPr sz="1100"/>
            </a:pPr>
            <a:r>
              <a:t>On distingue trois types de relation possible :</a:t>
            </a:r>
            <a:br/>
            <a:r>
              <a:t>· une relation de </a:t>
            </a:r>
            <a:r>
              <a:rPr b="1" i="1"/>
              <a:t>type phonologique </a:t>
            </a:r>
            <a:r>
              <a:t>: le mot illustré se rapproche phonétiquement du mot entendu ;</a:t>
            </a:r>
            <a:br/>
            <a:r>
              <a:t>· une relation de type </a:t>
            </a:r>
            <a:r>
              <a:rPr b="1" i="1"/>
              <a:t>sémantique fonctionnelle </a:t>
            </a:r>
            <a:r>
              <a:t>: le mot illustré peut être associé au mot entendu par un rapport logique, causal, temporel, etc. ;</a:t>
            </a:r>
            <a:br/>
            <a:r>
              <a:t>· une relation de type </a:t>
            </a:r>
            <a:r>
              <a:rPr b="1" i="1"/>
              <a:t>sémantique catégorielle </a:t>
            </a:r>
            <a:r>
              <a:t>: le mot illustré et le mot entendu relèvent du même terme générique. </a:t>
            </a:r>
            <a:br/>
            <a: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En scannant le QR code, les responsables légaux ont accès aux réponses de l’élève aux tests spécifiques </a:t>
            </a:r>
            <a: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defRPr b="1"/>
            </a:pPr>
            <a:br/>
            <a:r>
              <a:rPr b="0"/>
              <a:t>Les résultats de ce test proposent des repères au début de la scolarité des élèves au lycée, pour certaines dimensions dans le domaine du français. Ils ne </a:t>
            </a:r>
            <a:r>
              <a:rPr b="0" u="sng"/>
              <a:t>visent pas à évaluer l’ensemble des compétences d’un élève entrant en seconde.</a:t>
            </a:r>
            <a:endParaRPr b="0" u="sng"/>
          </a:p>
          <a:p>
            <a:pPr/>
            <a:br>
              <a:rPr u="sng"/>
            </a:br>
            <a:r>
              <a:rPr b="1"/>
              <a:t>La compréhension de l’oral et la compréhension de l’écrit </a:t>
            </a:r>
            <a:r>
              <a:t>pour évaluer la capacité de l’élève à élaborer le sens d’un message en percevant l’explicite et le sous-entendu et en identifiant les visées du propos.</a:t>
            </a:r>
            <a:br/>
          </a:p>
          <a:p>
            <a:pPr/>
            <a:br/>
            <a: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lnSpc>
                <a:spcPct val="80000"/>
              </a:lnSpc>
            </a:pPr>
          </a:p>
          <a:p>
            <a:pPr>
              <a:lnSpc>
                <a:spcPct val="80000"/>
              </a:lnSpc>
              <a:defRPr sz="900"/>
            </a:pPr>
            <a:r>
              <a:t>La compréhension de l’écrit fait l’objet d’un test spécifique partiellement différencié entre les voies générale et technologique d’une part et professionnelle d’autre part : le premier support, littéraire et de format court, est commun aux deux voies ; </a:t>
            </a:r>
          </a:p>
          <a:p>
            <a:pPr>
              <a:lnSpc>
                <a:spcPct val="80000"/>
              </a:lnSpc>
            </a:pPr>
          </a:p>
          <a:p>
            <a:pPr>
              <a:lnSpc>
                <a:spcPct val="80000"/>
              </a:lnSpc>
              <a:defRPr sz="900"/>
            </a:pPr>
            <a:r>
              <a:t>le support complémentaire est un texte littéraire plus long en seconde générale et technologique tandis qu’il s’agit d’un groupement thématique en seconde professionnelle.</a:t>
            </a:r>
          </a:p>
          <a:p>
            <a:pPr>
              <a:lnSpc>
                <a:spcPct val="80000"/>
              </a:lnSpc>
              <a:defRPr sz="900"/>
            </a:pPr>
            <a:br/>
            <a:r>
              <a:t>Tous les exercices des autres domaines sont communs aux deux voies. </a:t>
            </a:r>
            <a:br/>
          </a:p>
          <a:p>
            <a:pPr>
              <a:lnSpc>
                <a:spcPct val="80000"/>
              </a:lnSpc>
              <a:defRPr sz="900"/>
            </a:pPr>
            <a:r>
              <a:t>La passation s’organise de la manière suivante :</a:t>
            </a:r>
            <a:br/>
            <a:r>
              <a:t>1/ Étude de la langue : lexique</a:t>
            </a:r>
            <a:br/>
            <a:r>
              <a:t>2/ Compréhension de l’écrit</a:t>
            </a:r>
            <a:br/>
            <a:r>
              <a:t>3/ Étude de la langue : grammaire et Étude de la langue : orthographe</a:t>
            </a:r>
            <a:br/>
            <a:r>
              <a:t>4/ Compréhension de l’oral </a:t>
            </a:r>
          </a:p>
          <a:p>
            <a:pPr>
              <a:lnSpc>
                <a:spcPct val="80000"/>
              </a:lnSpc>
              <a:defRPr sz="900"/>
            </a:pPr>
          </a:p>
          <a:p>
            <a:pPr>
              <a:lnSpc>
                <a:spcPct val="80000"/>
              </a:lnSpc>
              <a:defRPr b="1" sz="900"/>
            </a:pPr>
            <a:r>
              <a:t>5. Descriptif général des compétences visées par le test de</a:t>
            </a:r>
            <a:br/>
            <a:r>
              <a:t>positionnement en français</a:t>
            </a:r>
            <a:br/>
            <a:r>
              <a:rPr b="0"/>
              <a:t>Les résultats de ce test proposent des repères au début de la scolarité des élèves au lycée, pour</a:t>
            </a:r>
            <a:br>
              <a:rPr b="0"/>
            </a:br>
            <a:r>
              <a:rPr b="0"/>
              <a:t>certaines dimensions dans le domaine du français. Ils ne visent pas à évaluer l’ensemble des</a:t>
            </a:r>
            <a:br>
              <a:rPr b="0"/>
            </a:br>
            <a:r>
              <a:rPr b="0"/>
              <a:t>compétences d’un élève entrant en seconde.</a:t>
            </a:r>
            <a:br>
              <a:rPr b="0"/>
            </a:br>
            <a:r>
              <a:t>La compréhension de l’oral et la compréhension de l’écrit </a:t>
            </a:r>
            <a:r>
              <a:rPr b="0"/>
              <a:t>évaluent la capacité de l’élève à élaborer le sens d’un message en percevant l’explicite et le sous-entendu et en identifiant les visées du propos.</a:t>
            </a:r>
            <a:br>
              <a:rPr b="0"/>
            </a:br>
            <a:r>
              <a:t>La compréhension de l’oral </a:t>
            </a:r>
            <a:r>
              <a:rPr b="0"/>
              <a:t>interroge sur des discours oraux élaborés.</a:t>
            </a:r>
            <a:br>
              <a:rPr b="0"/>
            </a:br>
            <a:r>
              <a:t>La compréhension de l’écrit </a:t>
            </a:r>
            <a:r>
              <a:rPr b="0"/>
              <a:t>s’appuie sur un texte littéraire et un groupement thématique de trois documents.</a:t>
            </a:r>
            <a:br>
              <a:rPr b="0"/>
            </a:br>
            <a:r>
              <a:t>L’étude de la langue </a:t>
            </a:r>
            <a:r>
              <a:rPr b="0"/>
              <a:t>évalue la capacité de l’élève à mobiliser ses connaissances en grammaire, en orthographe et en lexique. </a:t>
            </a:r>
            <a:br>
              <a:rPr b="0"/>
            </a:br>
            <a:br>
              <a:rPr b="0"/>
            </a:br>
          </a:p>
          <a:p>
            <a:pPr>
              <a:lnSpc>
                <a:spcPct val="80000"/>
              </a:lnSpc>
              <a:defRPr sz="900"/>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Le choix de ce support répond aux préconisations des </a:t>
            </a:r>
            <a:r>
              <a:rPr i="1"/>
              <a:t>Programmes de seconde professionnelle </a:t>
            </a:r>
            <a:r>
              <a:t>:</a:t>
            </a:r>
            <a:br/>
            <a:r>
              <a:t>« Discipline de culture, d’interprétation et de réflexion, le français favorise l’appropriation des lectures en développant des démarches d’analyse, aiguise l’esprit critique des élèves et vise à les rendre capables de développer une réflexion personnelle » afin de correspondre aux finalités de « devenir un lecteur compétent et critique » et d’ « adapter sa lecture à la diversité des textes. » (</a:t>
            </a:r>
            <a:r>
              <a:rPr i="1"/>
              <a:t>Préambule</a:t>
            </a:r>
            <a:r>
              <a:t>) </a:t>
            </a:r>
            <a:br/>
            <a: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br/>
            <a:r>
              <a:t>Voir pages 20 à 37 + 38 à 55 brochure : analyse des items </a:t>
            </a:r>
          </a:p>
          <a:p>
            <a:pPr/>
          </a:p>
          <a:p>
            <a:pPr/>
            <a:r>
              <a:t>-réponse attendue</a:t>
            </a:r>
          </a:p>
          <a:p>
            <a:pPr/>
          </a:p>
          <a:p>
            <a:pPr/>
            <a:r>
              <a:t>Descriptif de la tâche</a:t>
            </a:r>
          </a:p>
          <a:p>
            <a:pPr/>
          </a:p>
          <a:p>
            <a:pPr/>
            <a:r>
              <a:t>Analyse de la tâche</a:t>
            </a:r>
          </a:p>
          <a:p>
            <a:pPr/>
          </a:p>
          <a:p>
            <a:pPr/>
            <a:r>
              <a:t>Analyse des distracteurs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br/>
            <a: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Descriptif des seuils de maîtrise pour chacun des 3 domaines en rouge : page 58 à 63</a:t>
            </a:r>
          </a:p>
          <a:p>
            <a:pPr/>
            <a:r>
              <a:t>Pas le même nombre de réponses correctes attendues pour définir les seuils,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lnSpc>
                <a:spcPct val="80000"/>
              </a:lnSpc>
              <a:defRPr sz="900" u="sng"/>
            </a:pPr>
            <a:r>
              <a:t>Groupes de maitrise</a:t>
            </a:r>
          </a:p>
          <a:p>
            <a:pPr>
              <a:lnSpc>
                <a:spcPct val="80000"/>
              </a:lnSpc>
            </a:pPr>
          </a:p>
          <a:p>
            <a:pPr>
              <a:lnSpc>
                <a:spcPct val="80000"/>
              </a:lnSpc>
            </a:pPr>
          </a:p>
          <a:p>
            <a:pPr>
              <a:lnSpc>
                <a:spcPct val="80000"/>
              </a:lnSpc>
              <a:defRPr sz="900"/>
            </a:pPr>
            <a:r>
              <a:t>Les élèves du </a:t>
            </a:r>
            <a:r>
              <a:rPr b="1"/>
              <a:t>groupe « à besoins » </a:t>
            </a:r>
            <a:r>
              <a:t>– répondant correctement à 3 questions ou moins – sont ceux pour lesquels un accompagnement ciblé sur les compétences non acquises parait nécessaire.</a:t>
            </a:r>
          </a:p>
          <a:p>
            <a:pPr>
              <a:lnSpc>
                <a:spcPct val="80000"/>
              </a:lnSpc>
              <a:defRPr sz="900"/>
            </a:pPr>
            <a:br/>
            <a:r>
              <a:t>Les élèves du </a:t>
            </a:r>
            <a:r>
              <a:rPr b="1"/>
              <a:t>groupe « fragile » </a:t>
            </a:r>
            <a:r>
              <a:t>– répondant correctement à un nombre de questions compris entre 4 et 8 – sont ceux dont les savoirs et compétences doivent être renforcés.</a:t>
            </a:r>
          </a:p>
          <a:p>
            <a:pPr>
              <a:lnSpc>
                <a:spcPct val="80000"/>
              </a:lnSpc>
              <a:defRPr sz="900"/>
            </a:pPr>
            <a:br/>
            <a:r>
              <a:t>Les élèves du </a:t>
            </a:r>
            <a:r>
              <a:rPr b="1"/>
              <a:t>groupe « satisfaisant » </a:t>
            </a:r>
            <a:r>
              <a:t>– répondant correctement à 9 questions ou plus – sont ceux pour lesquels les acquis devraient permettre de poursuivre sereinement les apprentissages. </a:t>
            </a:r>
          </a:p>
          <a:p>
            <a:pPr>
              <a:lnSpc>
                <a:spcPct val="80000"/>
              </a:lnSpc>
            </a:pPr>
          </a:p>
          <a:p>
            <a:pPr>
              <a:lnSpc>
                <a:spcPct val="80000"/>
              </a:lnSpc>
              <a:defRPr b="1" sz="900"/>
            </a:pPr>
            <a:r>
              <a:t>Descriptif des groupes de maitrise en termes de savoirs et savoir-faire potentiellement acquis</a:t>
            </a:r>
            <a:br/>
            <a:r>
              <a:t>Groupe « à besoins » </a:t>
            </a:r>
            <a:r>
              <a:rPr b="0"/>
              <a:t>: Ces élèves sont potentiellement capables de repérer une information principale exprimée littéralement ou légèrement reformulée dans un texte de longueur modérée. Ils sont également capables d’interpréter l’attitude d’un locuteur dans un texte très bref de nature très</a:t>
            </a:r>
            <a:br>
              <a:rPr b="0"/>
            </a:br>
            <a:r>
              <a:rPr b="0"/>
              <a:t>contemporaine.</a:t>
            </a:r>
            <a:br>
              <a:rPr b="0"/>
            </a:br>
            <a:r>
              <a:rPr b="0"/>
              <a:t>En revanche, ils ne parviennent pas à accomplir une tâche similaire dans un contexte moins familier de nature littéraire.</a:t>
            </a:r>
            <a:br>
              <a:rPr b="0"/>
            </a:br>
            <a:r>
              <a:t>Groupe « fragile » </a:t>
            </a:r>
            <a:r>
              <a:rPr b="0"/>
              <a:t>: Ces élèves sont à même de répondre correctement aux questions réussies par le groupe précédent. Ils sont en outre capables de repérer une information secondaire explicite mais non littérale ou de procéder à une inférence localisée. Ils peuvent associer à un texte présentant quelques</a:t>
            </a:r>
            <a:br>
              <a:rPr b="0"/>
            </a:br>
            <a:r>
              <a:rPr b="0"/>
              <a:t>difficultés syntaxiques et lexicales ou à un groupement thématique de documents une visée globale conventionnelle.</a:t>
            </a:r>
            <a:br>
              <a:rPr b="0"/>
            </a:br>
            <a:r>
              <a:rPr b="0"/>
              <a:t>Ils sont en grande difficulté dès lors qu’il s’agit de repérer une information implicite non localisée.</a:t>
            </a:r>
            <a:br>
              <a:rPr b="0"/>
            </a:br>
            <a:r>
              <a:t>Groupe « satisfaisant » </a:t>
            </a:r>
            <a:r>
              <a:rPr b="0"/>
              <a:t>: Ces élèves sont à même d’effectuer les tâches réussies par les autres groupes. Ils sont également potentiellement capables de comprendre des formulations complexes ou de réaliser des inférences liées aux motivations fines des protagonistes. Ils peuvent faire preuve d’une perception précise du sens global et parfois hiérarchiser des informations à l’aide d’une légende. </a:t>
            </a:r>
            <a:br>
              <a:rPr b="0"/>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p>
          <a:p>
            <a:pPr/>
          </a:p>
          <a:p>
            <a:pPr marL="299084" marR="8254" indent="-287020" algn="just">
              <a:buSzPct val="100000"/>
              <a:buChar char="•"/>
              <a:tabLst>
                <a:tab pos="292100" algn="l"/>
              </a:tabLst>
              <a:defRPr spc="-100">
                <a:latin typeface="Arial"/>
                <a:ea typeface="Arial"/>
                <a:cs typeface="Arial"/>
                <a:sym typeface="Arial"/>
              </a:defRPr>
            </a:pPr>
            <a:r>
              <a:t>O</a:t>
            </a:r>
            <a:r>
              <a:rPr spc="0"/>
              <a:t>util </a:t>
            </a:r>
            <a:r>
              <a:t>non exhaustif ; complémentaire des analyses des  enseignants. </a:t>
            </a:r>
          </a:p>
          <a:p>
            <a:pPr marL="287020" marR="8254" indent="-274955" algn="just">
              <a:tabLst>
                <a:tab pos="292100" algn="l"/>
              </a:tabLst>
              <a:defRPr spc="-5">
                <a:latin typeface="Arial"/>
                <a:ea typeface="Arial"/>
                <a:cs typeface="Arial"/>
                <a:sym typeface="Arial"/>
              </a:defRPr>
            </a:pPr>
          </a:p>
          <a:p>
            <a:pPr marL="299084" marR="8254" indent="-287020" algn="just">
              <a:buSzPct val="100000"/>
              <a:buChar char="•"/>
              <a:tabLst>
                <a:tab pos="292100" algn="l"/>
              </a:tabLst>
              <a:defRPr spc="-100">
                <a:latin typeface="Arial"/>
                <a:ea typeface="Arial"/>
                <a:cs typeface="Arial"/>
                <a:sym typeface="Arial"/>
              </a:defRPr>
            </a:pPr>
            <a:r>
              <a:t>Fiches de restitution individuelle et globale.</a:t>
            </a:r>
          </a:p>
          <a:p>
            <a:pPr marR="8254" indent="12064" algn="just">
              <a:tabLst>
                <a:tab pos="292100" algn="l"/>
              </a:tabLst>
              <a:defRPr spc="-5">
                <a:latin typeface="Arial"/>
                <a:ea typeface="Arial"/>
                <a:cs typeface="Arial"/>
                <a:sym typeface="Arial"/>
              </a:defRPr>
            </a:pPr>
          </a:p>
          <a:p>
            <a:pPr marL="299084" marR="8254" indent="-287020" algn="just">
              <a:buSzPct val="100000"/>
              <a:buChar char="•"/>
              <a:tabLst>
                <a:tab pos="292100" algn="l"/>
              </a:tabLst>
              <a:defRPr spc="-100">
                <a:latin typeface="Arial"/>
                <a:ea typeface="Arial"/>
                <a:cs typeface="Arial"/>
                <a:sym typeface="Arial"/>
              </a:defRPr>
            </a:pPr>
            <a:r>
              <a:t>Les résultats visent à accompagner à </a:t>
            </a:r>
            <a:r>
              <a:rPr spc="0"/>
              <a:t>la </a:t>
            </a:r>
            <a:r>
              <a:t>fois une </a:t>
            </a:r>
            <a:r>
              <a:rPr b="1"/>
              <a:t>personnalisation au plus près des besoins de chaque élève </a:t>
            </a:r>
            <a:r>
              <a:t>et une approche globale de </a:t>
            </a:r>
            <a:r>
              <a:rPr spc="0"/>
              <a:t>la</a:t>
            </a:r>
            <a:r>
              <a:rPr spc="100"/>
              <a:t> </a:t>
            </a:r>
            <a:r>
              <a:t>classe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r>
              <a:t>En scannant le QR code, les responsables légaux ont accès aux réponses de l’élève aux tests spécifiques </a:t>
            </a:r>
            <a: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t>Définition des groupes de maitrise dans les tableurs à destination des équipes pédagogiques. </a:t>
            </a:r>
            <a: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Préparer les élèves en amont :</a:t>
            </a:r>
          </a:p>
          <a:p>
            <a:pPr/>
          </a:p>
          <a:p>
            <a:pPr/>
            <a:r>
              <a:t>-informatique</a:t>
            </a:r>
          </a:p>
          <a:p>
            <a:pPr/>
          </a:p>
          <a:p>
            <a:pPr/>
            <a:r>
              <a:t>- Contenus : effectuer exercices en ligne et/ou ceux du livret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r>
              <a:t>Accompagnement par la chargée mission, Madame Dominique Siffert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hape 384"/>
          <p:cNvSpPr/>
          <p:nvPr>
            <p:ph type="sldImg"/>
          </p:nvPr>
        </p:nvSpPr>
        <p:spPr>
          <a:prstGeom prst="rect">
            <a:avLst/>
          </a:prstGeom>
        </p:spPr>
        <p:txBody>
          <a:bodyPr/>
          <a:lstStyle/>
          <a:p>
            <a:pPr/>
          </a:p>
        </p:txBody>
      </p:sp>
      <p:sp>
        <p:nvSpPr>
          <p:cNvPr id="385" name="Shape 385"/>
          <p:cNvSpPr/>
          <p:nvPr>
            <p:ph type="body" sz="quarter" idx="1"/>
          </p:nvPr>
        </p:nvSpPr>
        <p:spPr>
          <a:prstGeom prst="rect">
            <a:avLst/>
          </a:prstGeom>
        </p:spPr>
        <p:txBody>
          <a:bodyPr/>
          <a:lstStyle/>
          <a:p>
            <a:pPr/>
            <a:r>
              <a:t>Accompagnement par la chargée mission, Madame Dominique Siffert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hape 391"/>
          <p:cNvSpPr/>
          <p:nvPr>
            <p:ph type="sldImg"/>
          </p:nvPr>
        </p:nvSpPr>
        <p:spPr>
          <a:prstGeom prst="rect">
            <a:avLst/>
          </a:prstGeom>
        </p:spPr>
        <p:txBody>
          <a:bodyPr/>
          <a:lstStyle/>
          <a:p>
            <a:pPr/>
          </a:p>
        </p:txBody>
      </p:sp>
      <p:sp>
        <p:nvSpPr>
          <p:cNvPr id="392" name="Shape 392"/>
          <p:cNvSpPr/>
          <p:nvPr>
            <p:ph type="body" sz="quarter" idx="1"/>
          </p:nvPr>
        </p:nvSpPr>
        <p:spPr>
          <a:prstGeom prst="rect">
            <a:avLst/>
          </a:prstGeom>
        </p:spPr>
        <p:txBody>
          <a:bodyPr/>
          <a:lstStyle/>
          <a:p>
            <a:pPr/>
            <a:r>
              <a:t>Accompagnement par la chargée mission, Madame Dominique Siffert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p>
            <a:pPr/>
            <a:r>
              <a:t>Accompagnement par la chargée mission, Madame Dominique Siffert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marL="287020" marR="5080" indent="-274955" algn="just">
              <a:lnSpc>
                <a:spcPct val="90000"/>
              </a:lnSpc>
              <a:tabLst>
                <a:tab pos="292100" algn="l"/>
              </a:tabLst>
              <a:defRPr spc="-100" sz="1100">
                <a:latin typeface="Arial"/>
                <a:ea typeface="Arial"/>
                <a:cs typeface="Arial"/>
                <a:sym typeface="Arial"/>
              </a:defRPr>
            </a:pPr>
            <a:r>
              <a:t> * hétérogénéité et groupes de besoins</a:t>
            </a:r>
          </a:p>
          <a:p>
            <a:pPr marL="287020" marR="5080" indent="-274955" algn="just">
              <a:lnSpc>
                <a:spcPct val="90000"/>
              </a:lnSpc>
              <a:tabLst>
                <a:tab pos="292100" algn="l"/>
              </a:tabLst>
              <a:defRPr spc="-5">
                <a:latin typeface="Arial"/>
                <a:ea typeface="Arial"/>
                <a:cs typeface="Arial"/>
                <a:sym typeface="Arial"/>
              </a:defRPr>
            </a:pPr>
          </a:p>
          <a:p>
            <a:pPr marL="287020" marR="5080" indent="-274955" algn="just">
              <a:lnSpc>
                <a:spcPct val="90000"/>
              </a:lnSpc>
              <a:tabLst>
                <a:tab pos="292100" algn="l"/>
              </a:tabLst>
              <a:defRPr spc="-100" sz="1100">
                <a:latin typeface="Arial"/>
                <a:ea typeface="Arial"/>
                <a:cs typeface="Arial"/>
                <a:sym typeface="Arial"/>
              </a:defRPr>
            </a:pPr>
            <a:r>
              <a:t>  CAP- Outils du test conçus par des équipes mises en place par </a:t>
            </a:r>
            <a:r>
              <a:rPr spc="0"/>
              <a:t>la </a:t>
            </a:r>
            <a:r>
              <a:t>DEPP  constituées de chercheurs, </a:t>
            </a:r>
            <a:r>
              <a:rPr spc="0"/>
              <a:t>de </a:t>
            </a:r>
            <a:r>
              <a:t>professeurs de SEGPA, de collège et de lycée  professionnel, avec </a:t>
            </a:r>
            <a:r>
              <a:rPr spc="0"/>
              <a:t>le </a:t>
            </a:r>
            <a:r>
              <a:t>concours de l’Inspection générale de l’éducation, du sport </a:t>
            </a:r>
            <a:r>
              <a:rPr spc="0"/>
              <a:t>et </a:t>
            </a:r>
            <a:r>
              <a:t>de </a:t>
            </a:r>
            <a:r>
              <a:rPr spc="0"/>
              <a:t>la  </a:t>
            </a:r>
            <a:r>
              <a:t>recherche</a:t>
            </a:r>
            <a:r>
              <a:rPr spc="0"/>
              <a:t> </a:t>
            </a:r>
            <a:r>
              <a:t>(IGESR).</a:t>
            </a:r>
          </a:p>
          <a:p>
            <a:pPr marL="287020" marR="5080" indent="-274955" algn="just">
              <a:lnSpc>
                <a:spcPct val="90000"/>
              </a:lnSpc>
              <a:tabLst>
                <a:tab pos="292100" algn="l"/>
              </a:tabLst>
              <a:defRPr spc="-5">
                <a:latin typeface="Arial"/>
                <a:ea typeface="Arial"/>
                <a:cs typeface="Arial"/>
                <a:sym typeface="Arial"/>
              </a:defRPr>
            </a:pPr>
          </a:p>
          <a:p>
            <a:pPr marL="287020" marR="5080" indent="-274955" algn="just">
              <a:lnSpc>
                <a:spcPct val="90000"/>
              </a:lnSpc>
              <a:tabLst>
                <a:tab pos="292100" algn="l"/>
              </a:tabLst>
              <a:defRPr spc="-100" sz="1100">
                <a:latin typeface="Arial"/>
                <a:ea typeface="Arial"/>
                <a:cs typeface="Arial"/>
                <a:sym typeface="Arial"/>
              </a:defRPr>
            </a:pPr>
            <a:r>
              <a:t>     Seconde BCP : équipes constituées de professeurs du second degré </a:t>
            </a:r>
            <a:r>
              <a:rPr spc="0"/>
              <a:t>avec le </a:t>
            </a:r>
            <a:r>
              <a:t>concours de l’IGESR pour les BCP). Outils  d’évaluations sont expérimentés sur échantillon et standardisés. Un retour est effectué par  les enseignants expérimentateurs.</a:t>
            </a:r>
          </a:p>
          <a:p>
            <a:pPr marL="287020" marR="5080" indent="-274955" algn="just">
              <a:lnSpc>
                <a:spcPct val="90000"/>
              </a:lnSpc>
              <a:tabLst>
                <a:tab pos="292100" algn="l"/>
              </a:tabLst>
              <a:defRPr spc="-5">
                <a:latin typeface="Arial"/>
                <a:ea typeface="Arial"/>
                <a:cs typeface="Arial"/>
                <a:sym typeface="Arial"/>
              </a:defRPr>
            </a:pPr>
          </a:p>
          <a:p>
            <a:pPr marL="287020" marR="5080" indent="-274955" algn="just">
              <a:lnSpc>
                <a:spcPct val="90000"/>
              </a:lnSpc>
              <a:tabLst>
                <a:tab pos="292100" algn="l"/>
              </a:tabLst>
              <a:defRPr spc="-5">
                <a:latin typeface="Arial"/>
                <a:ea typeface="Arial"/>
                <a:cs typeface="Arial"/>
                <a:sym typeface="Arial"/>
              </a:defRPr>
            </a:pPr>
          </a:p>
          <a:p>
            <a:pPr>
              <a:lnSpc>
                <a:spcPct val="90000"/>
              </a:lnSpc>
              <a:defRPr sz="1100"/>
            </a:pPr>
            <a:r>
              <a:t>Au cycle 3, </a:t>
            </a:r>
            <a:r>
              <a:rPr b="1"/>
              <a:t>les élèves ont développé des capacités à lire, comprendre et interpréter des documents de natures diverses, dont des textes littéraires. </a:t>
            </a:r>
            <a:r>
              <a:t>Ils ont enrichi leurs compétences de communication et d'expression, écrites et orales, dans des situations de plus en plus complexes, structurant leurs connaissances et élaborant une pensée propre. Ils sont entrés dans une étude de la langue explicite et réflexive, au service de la compréhension et de l’expression.</a:t>
            </a:r>
            <a:endParaRPr b="1"/>
          </a:p>
          <a:p>
            <a:pPr>
              <a:lnSpc>
                <a:spcPct val="90000"/>
              </a:lnSpc>
              <a:defRPr b="1" sz="1100"/>
            </a:pPr>
            <a:r>
              <a:t> </a:t>
            </a:r>
          </a:p>
          <a:p>
            <a:pPr>
              <a:lnSpc>
                <a:spcPct val="90000"/>
              </a:lnSpc>
              <a:defRPr b="1" sz="1100"/>
            </a:pPr>
            <a:r>
              <a:t>L’enseignement du français au cycle 4 constitue une étape importante dans la construction d'une pensée autonome appuyée sur un usage correct et précis de la langue française, le développement de l’esprit critique et de qualités de jugement qui seront nécessaires au lycée.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a:defRPr i="1"/>
            </a:pPr>
            <a:br/>
            <a:r>
              <a:t>Compréhension de l’écrit</a:t>
            </a:r>
          </a:p>
          <a:p>
            <a:pPr>
              <a:defRPr i="1"/>
            </a:pPr>
          </a:p>
          <a:p>
            <a:pPr/>
            <a:r>
              <a:t>Les compétences mises en jeu sont :</a:t>
            </a:r>
          </a:p>
          <a:p>
            <a:pPr/>
            <a:br/>
            <a:r>
              <a:t>· le prélèvement d’informations explicites ;</a:t>
            </a:r>
            <a:br/>
            <a:r>
              <a:t>· la réalisation d’inférences locales ;</a:t>
            </a:r>
            <a:br/>
            <a:r>
              <a:t>· la compréhension globale.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marL="287020" marR="5080" indent="-274955" algn="just">
              <a:lnSpc>
                <a:spcPct val="80000"/>
              </a:lnSpc>
              <a:tabLst>
                <a:tab pos="292100" algn="l"/>
              </a:tabLst>
              <a:defRPr spc="-5">
                <a:latin typeface="Arial"/>
                <a:ea typeface="Arial"/>
                <a:cs typeface="Arial"/>
                <a:sym typeface="Arial"/>
              </a:defRPr>
            </a:pPr>
          </a:p>
          <a:p>
            <a:pPr marL="287020" marR="5080" indent="-274955">
              <a:lnSpc>
                <a:spcPct val="80000"/>
              </a:lnSpc>
              <a:tabLst>
                <a:tab pos="292100" algn="l"/>
              </a:tabLst>
              <a:defRPr sz="900"/>
            </a:pPr>
            <a:r>
              <a:t>e</a:t>
            </a:r>
            <a:br/>
            <a:r>
              <a:rPr sz="1200"/>
              <a:t>Document d’accompagnement à l’attention des établissements – Fluence 1</a:t>
            </a:r>
            <a:br>
              <a:rPr sz="1200"/>
            </a:br>
            <a:r>
              <a:rPr b="1" sz="1200"/>
              <a:t>1. Notice explicative</a:t>
            </a:r>
          </a:p>
          <a:p>
            <a:pPr marL="287020" marR="5080" indent="-274955">
              <a:lnSpc>
                <a:spcPct val="80000"/>
              </a:lnSpc>
              <a:tabLst>
                <a:tab pos="292100" algn="l"/>
              </a:tabLst>
              <a:defRPr b="1"/>
            </a:pPr>
            <a:br>
              <a:rPr sz="900"/>
            </a:br>
            <a:r>
              <a:t>1.1. Évaluation de la fluence de lecture orale </a:t>
            </a:r>
            <a:br/>
            <a:endParaRPr sz="1600"/>
          </a:p>
          <a:p>
            <a:pPr marL="287020" marR="5080" indent="-274955" algn="just">
              <a:lnSpc>
                <a:spcPct val="80000"/>
              </a:lnSpc>
              <a:tabLst>
                <a:tab pos="292100" algn="l"/>
              </a:tabLst>
              <a:defRPr spc="-100">
                <a:latin typeface="Arial"/>
                <a:ea typeface="Arial"/>
                <a:cs typeface="Arial"/>
                <a:sym typeface="Arial"/>
              </a:defRPr>
            </a:pPr>
            <a:r>
              <a:t>   </a:t>
            </a:r>
            <a:r>
              <a:rPr spc="0">
                <a:latin typeface="Marianne-Regular"/>
                <a:ea typeface="Marianne-Regular"/>
                <a:cs typeface="Marianne-Regular"/>
                <a:sym typeface="Marianne-Regular"/>
              </a:rPr>
              <a:t>Cette passation individuelle sera menée dès les premiers jours de l’année scolaire.</a:t>
            </a:r>
            <a:br>
              <a:rPr spc="0">
                <a:latin typeface="Marianne-Regular"/>
                <a:ea typeface="Marianne-Regular"/>
                <a:cs typeface="Marianne-Regular"/>
                <a:sym typeface="Marianne-Regular"/>
              </a:rPr>
            </a:br>
            <a:r>
              <a:rPr spc="0">
                <a:latin typeface="Marianne-Regular"/>
                <a:ea typeface="Marianne-Regular"/>
                <a:cs typeface="Marianne-Regular"/>
                <a:sym typeface="Marianne-Regular"/>
              </a:rPr>
              <a:t>La passation, individuelle, peut être réalisée par tout professeur mais de manière préférentielle par l’enseignant de français. Le test de fluence permet de connaitre la capacité des élèves à lire correctement un texte à voix haute. Cette compétence doit en effet faire l’objet d’une attention particulière et d’un enseignement explicite auprès des élèves qui ne la maitrisent pas. L’identification des élèves en grande difficulté de lecture est immédiate, ce qui permet aux équipes de mettre en place</a:t>
            </a:r>
            <a:br>
              <a:rPr spc="0">
                <a:latin typeface="Marianne-Regular"/>
                <a:ea typeface="Marianne-Regular"/>
                <a:cs typeface="Marianne-Regular"/>
                <a:sym typeface="Marianne-Regular"/>
              </a:rPr>
            </a:br>
            <a:r>
              <a:rPr spc="0">
                <a:latin typeface="Marianne-Regular"/>
                <a:ea typeface="Marianne-Regular"/>
                <a:cs typeface="Marianne-Regular"/>
                <a:sym typeface="Marianne-Regular"/>
              </a:rPr>
              <a:t>dès la rentrée un accompagnement spécifique et de trouver des stratégies pédagogiques pour améliorer les compétences des élèves en lecture.</a:t>
            </a:r>
            <a:br>
              <a:rPr spc="0">
                <a:latin typeface="Marianne-Regular"/>
                <a:ea typeface="Marianne-Regular"/>
                <a:cs typeface="Marianne-Regular"/>
                <a:sym typeface="Marianne-Regular"/>
              </a:rPr>
            </a:br>
            <a:r>
              <a:rPr spc="0">
                <a:latin typeface="Marianne-Regular"/>
                <a:ea typeface="Marianne-Regular"/>
                <a:cs typeface="Marianne-Regular"/>
                <a:sym typeface="Marianne-Regular"/>
              </a:rPr>
              <a:t>Dans ce test, la fluence de l’élève est mesurée par sa vitesse de lecture à voix haute et par sa précision (nombre d’erreurs). Elle est ici évaluée à partir d’un texte dont la compréhension est accessible sur une durée d’une minute. Il s’agit ainsi de mesurer le nombre de mots correctement lus par minute et non de mesurer l’interprétation orale.</a:t>
            </a:r>
            <a:r>
              <a:rPr spc="0">
                <a:latin typeface="+mn-lt"/>
                <a:ea typeface="+mn-ea"/>
                <a:cs typeface="+mn-cs"/>
                <a:sym typeface="Calibri"/>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marL="287020" marR="5080" indent="-274955" algn="just">
              <a:tabLst>
                <a:tab pos="292100" algn="l"/>
              </a:tabLst>
              <a:defRPr spc="-5">
                <a:latin typeface="Arial"/>
                <a:ea typeface="Arial"/>
                <a:cs typeface="Arial"/>
                <a:sym typeface="Arial"/>
              </a:defRPr>
            </a:pPr>
          </a:p>
          <a:p>
            <a:pPr marL="287020" marR="5080" indent="-274955">
              <a:tabLst>
                <a:tab pos="292100" algn="l"/>
              </a:tabLst>
            </a:pPr>
            <a:r>
              <a:t>e</a:t>
            </a:r>
            <a: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lvl1pPr marL="287020" marR="5080" indent="-274955">
              <a:tabLst>
                <a:tab pos="292100" algn="l"/>
              </a:tabLst>
            </a:lvl1pPr>
          </a:lstStyle>
          <a:p>
            <a:pPr/>
            <a: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marL="287020" marR="5080" indent="-274955" algn="just">
              <a:lnSpc>
                <a:spcPct val="90000"/>
              </a:lnSpc>
              <a:tabLst>
                <a:tab pos="292100" algn="l"/>
              </a:tabLst>
              <a:defRPr spc="-5">
                <a:latin typeface="Arial"/>
                <a:ea typeface="Arial"/>
                <a:cs typeface="Arial"/>
                <a:sym typeface="Arial"/>
              </a:defRPr>
            </a:pPr>
          </a:p>
          <a:p>
            <a:pPr marL="287020" marR="5080" indent="-274955">
              <a:lnSpc>
                <a:spcPct val="90000"/>
              </a:lnSpc>
              <a:tabLst>
                <a:tab pos="292100" algn="l"/>
              </a:tabLst>
              <a:defRPr sz="1100"/>
            </a:pPr>
            <a:r>
              <a:t>e</a:t>
            </a:r>
            <a:br/>
            <a:r>
              <a:t>1.2. </a:t>
            </a:r>
            <a:r>
              <a:rPr b="1"/>
              <a:t>Consignes de passation</a:t>
            </a:r>
            <a:br>
              <a:rPr b="1"/>
            </a:br>
            <a:r>
              <a:t>Une vidéo explicative de la passation du test de fluence est disponible sur le site : https://eduscol.education.fr/1501/tests-de-positionnement-de-seconde-et-de-cap</a:t>
            </a:r>
            <a:br/>
            <a:r>
              <a:t>Cet exercice ne constitue pas un examen ou une épreuve qui aurait pour objet de classer les élèves ou les lycées les uns par rapport aux autres. Il est donc essentiel de veiller à présenter aux élèves de la façon la plus simple, mais aussi la plus rassurante, ce qu’on attend d’eux afin qu’ils n’éprouvent pas d’appréhension, ce qui risquerait de nuire à leur travail.</a:t>
            </a:r>
            <a:br/>
            <a:r>
              <a:t>Les consignes de passation sont destinées à uniformiser autant que possible les conditions de l’évaluation, de façon à placer tous les élèves dans la même situation. Nous vous demandons de les appliquer strictement.</a:t>
            </a:r>
            <a:br/>
            <a:r>
              <a:t> </a:t>
            </a:r>
            <a:r>
              <a:rPr i="1"/>
              <a:t>Les textes « entre guillemets et en italique » sont les consignes orales à dire aux élèves.</a:t>
            </a:r>
            <a:br>
              <a:rPr i="1"/>
            </a:br>
            <a:r>
              <a:t>Les textes entre [crochets] sont les consignes d’action pour l’enseignant.</a:t>
            </a:r>
            <a:br/>
            <a:r>
              <a:t>Le texte à lire se trouve en page 2 de cette notice. Vous trouverez également des supports de texte adaptés dans l’onglet « Documents » d’ASP.</a:t>
            </a:r>
            <a:br/>
            <a:r>
              <a:t>Pendant que l’élève lit cette page, il faut coder ses réponses sur la fiche de positionnement en page 12 de ce document ; il sera donc nécessaire de photocopier cette fiche de positionnement afin d’obtenir le nombre d’exemplaires correspondant au nombre d’élèves évalués. </a:t>
            </a:r>
            <a:b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3" name="Texte du titre"/>
          <p:cNvSpPr txBox="1"/>
          <p:nvPr>
            <p:ph type="title"/>
          </p:nvPr>
        </p:nvSpPr>
        <p:spPr>
          <a:xfrm>
            <a:off x="347267" y="1140333"/>
            <a:ext cx="8449463" cy="764540"/>
          </a:xfrm>
          <a:prstGeom prst="rect">
            <a:avLst/>
          </a:prstGeom>
        </p:spPr>
        <p:txBody>
          <a:bodyPr/>
          <a:lstStyle>
            <a:lvl1pPr>
              <a:defRPr sz="2500"/>
            </a:lvl1pPr>
          </a:lstStyle>
          <a:p>
            <a:pPr/>
            <a:r>
              <a:t>Texte du titre</a:t>
            </a:r>
          </a:p>
        </p:txBody>
      </p:sp>
      <p:sp>
        <p:nvSpPr>
          <p:cNvPr id="14" name="Texte niveau 1…"/>
          <p:cNvSpPr txBox="1"/>
          <p:nvPr>
            <p:ph type="body" sz="quarter" idx="1"/>
          </p:nvPr>
        </p:nvSpPr>
        <p:spPr>
          <a:xfrm>
            <a:off x="1371600" y="3840479"/>
            <a:ext cx="6400800" cy="1714501"/>
          </a:xfrm>
          <a:prstGeom prst="rect">
            <a:avLst/>
          </a:prstGeom>
        </p:spPr>
        <p:txBody>
          <a:bodyP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exte du titre"/>
          <p:cNvSpPr txBox="1"/>
          <p:nvPr>
            <p:ph type="title"/>
          </p:nvPr>
        </p:nvSpPr>
        <p:spPr>
          <a:prstGeom prst="rect">
            <a:avLst/>
          </a:prstGeom>
        </p:spPr>
        <p:txBody>
          <a:bodyPr/>
          <a:lstStyle/>
          <a:p>
            <a:pPr/>
            <a:r>
              <a:t>Texte du titre</a:t>
            </a:r>
          </a:p>
        </p:txBody>
      </p:sp>
      <p:sp>
        <p:nvSpPr>
          <p:cNvPr id="23" name="Texte niveau 1…"/>
          <p:cNvSpPr txBox="1"/>
          <p:nvPr>
            <p:ph type="body" sz="half" idx="1"/>
          </p:nvPr>
        </p:nvSpPr>
        <p:spPr>
          <a:xfrm>
            <a:off x="527099" y="2783474"/>
            <a:ext cx="8267701" cy="2431416"/>
          </a:xfrm>
          <a:prstGeom prst="rect">
            <a:avLst/>
          </a:prstGeom>
        </p:spPr>
        <p:txBody>
          <a:bodyP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1" name="Texte du titre"/>
          <p:cNvSpPr txBox="1"/>
          <p:nvPr>
            <p:ph type="title"/>
          </p:nvPr>
        </p:nvSpPr>
        <p:spPr>
          <a:prstGeom prst="rect">
            <a:avLst/>
          </a:prstGeom>
        </p:spPr>
        <p:txBody>
          <a:bodyPr/>
          <a:lstStyle/>
          <a:p>
            <a:pPr/>
            <a:r>
              <a:t>Texte du titre</a:t>
            </a:r>
          </a:p>
        </p:txBody>
      </p:sp>
      <p:sp>
        <p:nvSpPr>
          <p:cNvPr id="32" name="Texte niveau 1…"/>
          <p:cNvSpPr txBox="1"/>
          <p:nvPr>
            <p:ph type="body" sz="half" idx="1"/>
          </p:nvPr>
        </p:nvSpPr>
        <p:spPr>
          <a:xfrm>
            <a:off x="457200" y="1577339"/>
            <a:ext cx="3977641" cy="4526281"/>
          </a:xfrm>
          <a:prstGeom prst="rect">
            <a:avLst/>
          </a:prstGeom>
        </p:spPr>
        <p:txBody>
          <a:bodyP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3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0" name="Texte du titre"/>
          <p:cNvSpPr txBox="1"/>
          <p:nvPr>
            <p:ph type="title"/>
          </p:nvPr>
        </p:nvSpPr>
        <p:spPr>
          <a:prstGeom prst="rect">
            <a:avLst/>
          </a:prstGeom>
        </p:spPr>
        <p:txBody>
          <a:bodyPr/>
          <a:lstStyle/>
          <a:p>
            <a:pPr/>
            <a:r>
              <a:t>Texte du titre</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4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0">
    <p:spTree>
      <p:nvGrpSpPr>
        <p:cNvPr id="1" name=""/>
        <p:cNvGrpSpPr/>
        <p:nvPr/>
      </p:nvGrpSpPr>
      <p:grpSpPr>
        <a:xfrm>
          <a:off x="0" y="0"/>
          <a:ext cx="0" cy="0"/>
          <a:chOff x="0" y="0"/>
          <a:chExt cx="0" cy="0"/>
        </a:xfrm>
      </p:grpSpPr>
      <p:sp>
        <p:nvSpPr>
          <p:cNvPr id="5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g object 16"/>
          <p:cNvSpPr/>
          <p:nvPr/>
        </p:nvSpPr>
        <p:spPr>
          <a:xfrm>
            <a:off x="360425" y="6380226"/>
            <a:ext cx="8424037" cy="1"/>
          </a:xfrm>
          <a:prstGeom prst="line">
            <a:avLst/>
          </a:prstGeom>
          <a:ln w="10668">
            <a:solidFill>
              <a:srgbClr val="000000"/>
            </a:solidFill>
          </a:ln>
        </p:spPr>
        <p:txBody>
          <a:bodyPr lIns="45719" rIns="45719"/>
          <a:lstStyle/>
          <a:p>
            <a:pPr/>
          </a:p>
        </p:txBody>
      </p:sp>
      <p:sp>
        <p:nvSpPr>
          <p:cNvPr id="3" name="bg object 17"/>
          <p:cNvSpPr/>
          <p:nvPr/>
        </p:nvSpPr>
        <p:spPr>
          <a:xfrm>
            <a:off x="344538" y="212065"/>
            <a:ext cx="773963" cy="775257"/>
          </a:xfrm>
          <a:prstGeom prst="rect">
            <a:avLst/>
          </a:prstGeom>
          <a:blipFill>
            <a:blip r:embed="rId2"/>
            <a:stretch>
              <a:fillRect/>
            </a:stretch>
          </a:blipFill>
          <a:ln w="12700">
            <a:miter lim="400000"/>
          </a:ln>
        </p:spPr>
        <p:txBody>
          <a:bodyPr lIns="45719" rIns="45719"/>
          <a:lstStyle/>
          <a:p>
            <a:pPr/>
          </a:p>
        </p:txBody>
      </p:sp>
      <p:sp>
        <p:nvSpPr>
          <p:cNvPr id="4" name="Texte du titre"/>
          <p:cNvSpPr txBox="1"/>
          <p:nvPr>
            <p:ph type="title"/>
          </p:nvPr>
        </p:nvSpPr>
        <p:spPr>
          <a:xfrm>
            <a:off x="347267" y="2928872"/>
            <a:ext cx="8449463" cy="106807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Texte du titre</a:t>
            </a:r>
          </a:p>
        </p:txBody>
      </p:sp>
      <p:sp>
        <p:nvSpPr>
          <p:cNvPr id="5" name="Texte niveau 1…"/>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Texte niveau 1</a:t>
            </a:r>
          </a:p>
          <a:p>
            <a:pPr lvl="1"/>
            <a:r>
              <a:t>Texte niveau 2</a:t>
            </a:r>
          </a:p>
          <a:p>
            <a:pPr lvl="2"/>
            <a:r>
              <a:t>Texte niveau 3</a:t>
            </a:r>
          </a:p>
          <a:p>
            <a:pPr lvl="3"/>
            <a:r>
              <a:t>Texte niveau 4</a:t>
            </a:r>
          </a:p>
          <a:p>
            <a:pPr lvl="4"/>
            <a:r>
              <a:t>Texte niveau 5</a:t>
            </a:r>
          </a:p>
        </p:txBody>
      </p:sp>
      <p:sp>
        <p:nvSpPr>
          <p:cNvPr id="6" name="Numéro de diapositive"/>
          <p:cNvSpPr txBox="1"/>
          <p:nvPr>
            <p:ph type="sldNum" sz="quarter" idx="2"/>
          </p:nvPr>
        </p:nvSpPr>
        <p:spPr>
          <a:xfrm>
            <a:off x="7469123" y="6555413"/>
            <a:ext cx="149685" cy="127001"/>
          </a:xfrm>
          <a:prstGeom prst="rect">
            <a:avLst/>
          </a:prstGeom>
          <a:ln w="12700">
            <a:miter lim="400000"/>
          </a:ln>
        </p:spPr>
        <p:txBody>
          <a:bodyPr wrap="none" lIns="0" tIns="0" rIns="0" bIns="0">
            <a:spAutoFit/>
          </a:bodyPr>
          <a:lstStyle>
            <a:lvl1pPr indent="38100">
              <a:defRPr b="1" sz="700">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5pPr>
      <a:lvl6pPr marL="0" marR="0" indent="22860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6pPr>
      <a:lvl7pPr marL="0" marR="0" indent="27432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7pPr>
      <a:lvl8pPr marL="0" marR="0" indent="32004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8pPr>
      <a:lvl9pPr marL="0" marR="0" indent="3657600" algn="l" defTabSz="914400" rtl="0" latinLnBrk="0">
        <a:lnSpc>
          <a:spcPct val="100000"/>
        </a:lnSpc>
        <a:spcBef>
          <a:spcPts val="0"/>
        </a:spcBef>
        <a:spcAft>
          <a:spcPts val="0"/>
        </a:spcAft>
        <a:buClrTx/>
        <a:buSzTx/>
        <a:buFontTx/>
        <a:buNone/>
        <a:tabLst/>
        <a:defRPr b="0" baseline="0" cap="none" i="0" spc="0" strike="noStrike" sz="1900" u="none">
          <a:solidFill>
            <a:srgbClr val="000000"/>
          </a:solidFill>
          <a:uFillTx/>
          <a:latin typeface="Arial"/>
          <a:ea typeface="Arial"/>
          <a:cs typeface="Arial"/>
          <a:sym typeface="Arial"/>
        </a:defRPr>
      </a:lvl9pPr>
    </p:bodyStyle>
    <p:otherStyle>
      <a:lvl1pPr marL="0" marR="0" indent="381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b="1" baseline="0" cap="none" i="0" spc="0" strike="noStrike" sz="7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duscol.education.fr/tests-2de-CAP"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uscol.education.fr/cid142279/evaluations-de-6eme-2019-2020.html" TargetMode="Externa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cache.media.eduscol.education.fr/file/Tests_de_positionnement_2de/94/1/Intro_sur_fiches_comprehension_1168941.pdf" TargetMode="External"/><Relationship Id="rId4" Type="http://schemas.openxmlformats.org/officeDocument/2006/relationships/hyperlink" Target="https://cache.media.eduscol.education.fr/file/Tests_de_positionnement_2de/92/6/Fiche_A_Comprendre_et_savoir_lire_1168926.pdf" TargetMode="External"/><Relationship Id="rId5" Type="http://schemas.openxmlformats.org/officeDocument/2006/relationships/hyperlink" Target="https://cache.media.eduscol.education.fr/file/Tests_de_positionnement_2de/92/8/Fiche_B_La_fluidite_de_la_lecture_1168928.pdf" TargetMode="External"/><Relationship Id="rId6" Type="http://schemas.openxmlformats.org/officeDocument/2006/relationships/hyperlink" Target="https://cache.media.eduscol.education.fr/file/Tests_de_positionnement_2de/93/0/Fiche_C_Enseigner_explicitement_la_comprehension_de_l_ecrit_ou_des_ecrits_1168930.pdf" TargetMode="External"/><Relationship Id="rId7" Type="http://schemas.openxmlformats.org/officeDocument/2006/relationships/hyperlink" Target="https://cache.media.eduscol.education.fr/file/Tests_de_positionnement_2de/94/5/Fiche_E_Integrer_enseignement_ex_voie_pro_1168945.pdf" TargetMode="External"/><Relationship Id="rId8" Type="http://schemas.openxmlformats.org/officeDocument/2006/relationships/hyperlink" Target="https://cache.media.eduscol.education.fr/file/Tests_de_positionnement_2de/13/0/Tests-positionnement_seconde_FRA_ficheF-integrer-enseignement-comprehens..._1189130.pdf" TargetMode="External"/><Relationship Id="rId9" Type="http://schemas.openxmlformats.org/officeDocument/2006/relationships/hyperlink" Target="https://cache.media.eduscol.education.fr/file/Tests_de_positionnement_2de/13/4/Tests-positionnement_seconde_FRA_ficheF-annexes_1189134.pdf" TargetMode="Externa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lettres-histoire-geographie.dis.ac-guyane.fr/Exploitation-des-tests-de-positionnement-en-LP.html" TargetMode="External"/><Relationship Id="rId4" Type="http://schemas.openxmlformats.org/officeDocument/2006/relationships/image" Target="../media/image3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object 2"/>
          <p:cNvSpPr/>
          <p:nvPr/>
        </p:nvSpPr>
        <p:spPr>
          <a:xfrm>
            <a:off x="360425" y="6380226"/>
            <a:ext cx="8424037" cy="1"/>
          </a:xfrm>
          <a:prstGeom prst="line">
            <a:avLst/>
          </a:prstGeom>
          <a:ln w="10668">
            <a:solidFill>
              <a:srgbClr val="000000"/>
            </a:solidFill>
          </a:ln>
        </p:spPr>
        <p:txBody>
          <a:bodyPr lIns="45719" rIns="45719"/>
          <a:lstStyle/>
          <a:p>
            <a:pPr/>
          </a:p>
        </p:txBody>
      </p:sp>
      <p:sp>
        <p:nvSpPr>
          <p:cNvPr id="65" name="object 3"/>
          <p:cNvSpPr/>
          <p:nvPr/>
        </p:nvSpPr>
        <p:spPr>
          <a:xfrm>
            <a:off x="361313" y="467992"/>
            <a:ext cx="2000888" cy="1741808"/>
          </a:xfrm>
          <a:prstGeom prst="rect">
            <a:avLst/>
          </a:prstGeom>
          <a:blipFill>
            <a:blip r:embed="rId3"/>
            <a:stretch>
              <a:fillRect/>
            </a:stretch>
          </a:blipFill>
          <a:ln w="12700">
            <a:miter lim="400000"/>
          </a:ln>
        </p:spPr>
        <p:txBody>
          <a:bodyPr lIns="45719" rIns="45719"/>
          <a:lstStyle/>
          <a:p>
            <a:pPr/>
          </a:p>
        </p:txBody>
      </p:sp>
      <p:sp>
        <p:nvSpPr>
          <p:cNvPr id="66" name="object 4"/>
          <p:cNvSpPr txBox="1"/>
          <p:nvPr/>
        </p:nvSpPr>
        <p:spPr>
          <a:xfrm>
            <a:off x="347267" y="1210945"/>
            <a:ext cx="8796734" cy="42222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gn="ctr">
              <a:lnSpc>
                <a:spcPts val="3700"/>
              </a:lnSpc>
              <a:spcBef>
                <a:spcPts val="100"/>
              </a:spcBef>
              <a:tabLst>
                <a:tab pos="1295400" algn="l"/>
              </a:tabLst>
              <a:defRPr b="1" spc="-9" sz="2000">
                <a:latin typeface="Arial"/>
                <a:ea typeface="Arial"/>
                <a:cs typeface="Arial"/>
                <a:sym typeface="Arial"/>
              </a:defRPr>
            </a:pPr>
            <a:r>
              <a:t>RENTRÉE </a:t>
            </a:r>
            <a:r>
              <a:rPr spc="-4"/>
              <a:t>SCOLAIRE</a:t>
            </a:r>
            <a:r>
              <a:rPr spc="55"/>
              <a:t> </a:t>
            </a:r>
            <a:r>
              <a:rPr spc="-4"/>
              <a:t>2023-2024</a:t>
            </a:r>
            <a:endParaRPr spc="-4"/>
          </a:p>
          <a:p>
            <a:pPr indent="12700" algn="ctr">
              <a:lnSpc>
                <a:spcPts val="3700"/>
              </a:lnSpc>
              <a:spcBef>
                <a:spcPts val="100"/>
              </a:spcBef>
              <a:tabLst>
                <a:tab pos="1295400" algn="l"/>
              </a:tabLst>
              <a:defRPr b="1" spc="-4" sz="2000">
                <a:latin typeface="Arial"/>
                <a:ea typeface="Arial"/>
                <a:cs typeface="Arial"/>
                <a:sym typeface="Arial"/>
              </a:defRPr>
            </a:pPr>
          </a:p>
          <a:p>
            <a:pPr indent="12700" algn="ctr">
              <a:lnSpc>
                <a:spcPts val="3700"/>
              </a:lnSpc>
              <a:spcBef>
                <a:spcPts val="100"/>
              </a:spcBef>
              <a:tabLst>
                <a:tab pos="1295400" algn="l"/>
              </a:tabLst>
              <a:defRPr b="1" sz="2000">
                <a:latin typeface="Arial"/>
                <a:ea typeface="Arial"/>
                <a:cs typeface="Arial"/>
                <a:sym typeface="Arial"/>
              </a:defRPr>
            </a:pPr>
            <a:r>
              <a:t>TEST DE POSITIONNEMENT</a:t>
            </a:r>
            <a:r>
              <a:rPr spc="-104"/>
              <a:t> </a:t>
            </a:r>
            <a:r>
              <a:t>EN « </a:t>
            </a:r>
            <a:r>
              <a:rPr i="1" spc="-25"/>
              <a:t>LITTÉRATIE </a:t>
            </a:r>
            <a:r>
              <a:t>» en </a:t>
            </a:r>
            <a:r>
              <a:rPr spc="-9"/>
              <a:t>1</a:t>
            </a:r>
            <a:r>
              <a:rPr baseline="30000" spc="-9"/>
              <a:t>ère</a:t>
            </a:r>
            <a:r>
              <a:rPr spc="-9"/>
              <a:t> année CAP</a:t>
            </a:r>
            <a:endParaRPr spc="-9"/>
          </a:p>
          <a:p>
            <a:pPr marR="5080" indent="12700" algn="ctr">
              <a:lnSpc>
                <a:spcPct val="180000"/>
              </a:lnSpc>
              <a:spcBef>
                <a:spcPts val="500"/>
              </a:spcBef>
              <a:defRPr sz="2000">
                <a:latin typeface="Arial"/>
                <a:ea typeface="Arial"/>
                <a:cs typeface="Arial"/>
                <a:sym typeface="Arial"/>
              </a:defRPr>
            </a:pPr>
            <a:r>
              <a:t>(depuis 2020)</a:t>
            </a:r>
          </a:p>
          <a:p>
            <a:pPr marR="5080" indent="12700">
              <a:lnSpc>
                <a:spcPts val="3400"/>
              </a:lnSpc>
              <a:spcBef>
                <a:spcPts val="500"/>
              </a:spcBef>
              <a:tabLst>
                <a:tab pos="1270000" algn="l"/>
              </a:tabLst>
              <a:defRPr b="1" sz="2000">
                <a:latin typeface="Arial"/>
                <a:ea typeface="Arial"/>
                <a:cs typeface="Arial"/>
                <a:sym typeface="Arial"/>
              </a:defRPr>
            </a:pPr>
            <a:r>
              <a:t>TEST</a:t>
            </a:r>
            <a:r>
              <a:t> </a:t>
            </a:r>
            <a:r>
              <a:t>DE</a:t>
            </a:r>
            <a:r>
              <a:t> </a:t>
            </a:r>
            <a:r>
              <a:rPr spc="-65"/>
              <a:t> </a:t>
            </a:r>
            <a:r>
              <a:t>POSITIONNEMENT </a:t>
            </a:r>
            <a:r>
              <a:t>EN Français en </a:t>
            </a:r>
            <a:r>
              <a:t>SECONDE</a:t>
            </a:r>
            <a:r>
              <a:t> BCP</a:t>
            </a:r>
          </a:p>
          <a:p>
            <a:pPr marR="5080" indent="12700" algn="ctr">
              <a:lnSpc>
                <a:spcPts val="3400"/>
              </a:lnSpc>
              <a:spcBef>
                <a:spcPts val="500"/>
              </a:spcBef>
              <a:tabLst>
                <a:tab pos="1270000" algn="l"/>
              </a:tabLst>
              <a:defRPr sz="2000">
                <a:latin typeface="Arial"/>
                <a:ea typeface="Arial"/>
                <a:cs typeface="Arial"/>
                <a:sym typeface="Arial"/>
              </a:defRPr>
            </a:pPr>
            <a:r>
              <a:t>(depuis 2018)</a:t>
            </a:r>
          </a:p>
          <a:p>
            <a:pPr indent="12700" algn="ctr">
              <a:spcBef>
                <a:spcPts val="2600"/>
              </a:spcBef>
              <a:defRPr spc="-9" sz="2000">
                <a:solidFill>
                  <a:srgbClr val="FF0000"/>
                </a:solidFill>
                <a:latin typeface="Carlito"/>
                <a:ea typeface="Carlito"/>
                <a:cs typeface="Carlito"/>
                <a:sym typeface="Carlito"/>
              </a:defRPr>
            </a:pPr>
            <a:r>
              <a:t>Programmation des tests </a:t>
            </a:r>
            <a:r>
              <a:rPr spc="-4"/>
              <a:t>: </a:t>
            </a:r>
            <a:r>
              <a:rPr spc="-15"/>
              <a:t>entre </a:t>
            </a:r>
            <a:r>
              <a:rPr spc="-4"/>
              <a:t>le </a:t>
            </a:r>
            <a:r>
              <a:t>11 et le 29  </a:t>
            </a:r>
            <a:r>
              <a:rPr spc="-15"/>
              <a:t>septembre </a:t>
            </a:r>
            <a:r>
              <a:t>2023.</a:t>
            </a:r>
          </a:p>
        </p:txBody>
      </p:sp>
      <p:sp>
        <p:nvSpPr>
          <p:cNvPr id="67" name="object 5"/>
          <p:cNvSpPr txBox="1"/>
          <p:nvPr>
            <p:ph type="sldNum" sz="quarter" idx="4294967295"/>
          </p:nvPr>
        </p:nvSpPr>
        <p:spPr>
          <a:xfrm>
            <a:off x="7469123" y="6555413"/>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object 2"/>
          <p:cNvSpPr txBox="1"/>
          <p:nvPr>
            <p:ph type="title"/>
          </p:nvPr>
        </p:nvSpPr>
        <p:spPr>
          <a:xfrm>
            <a:off x="1219200" y="-1"/>
            <a:ext cx="7543800" cy="627097"/>
          </a:xfrm>
          <a:prstGeom prst="rect">
            <a:avLst/>
          </a:prstGeom>
        </p:spPr>
        <p:txBody>
          <a:bodyPr/>
          <a:lstStyle/>
          <a:p>
            <a:pPr indent="12700" algn="ctr">
              <a:defRPr sz="2000">
                <a:solidFill>
                  <a:srgbClr val="C00000"/>
                </a:solidFill>
              </a:defRPr>
            </a:pPr>
            <a:br/>
            <a:r>
              <a:t>2.1. MODULE COMMUN</a:t>
            </a:r>
          </a:p>
        </p:txBody>
      </p:sp>
      <p:sp>
        <p:nvSpPr>
          <p:cNvPr id="113"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4"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15" name="Rectangle 4"/>
          <p:cNvSpPr txBox="1"/>
          <p:nvPr/>
        </p:nvSpPr>
        <p:spPr>
          <a:xfrm>
            <a:off x="-106680" y="1512846"/>
            <a:ext cx="9357360" cy="625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pic>
        <p:nvPicPr>
          <p:cNvPr id="116" name="Objet 5" descr="Objet 5"/>
          <p:cNvPicPr>
            <a:picLocks noChangeAspect="1"/>
          </p:cNvPicPr>
          <p:nvPr/>
        </p:nvPicPr>
        <p:blipFill>
          <a:blip r:embed="rId3">
            <a:extLst/>
          </a:blip>
          <a:stretch>
            <a:fillRect/>
          </a:stretch>
        </p:blipFill>
        <p:spPr>
          <a:xfrm>
            <a:off x="1524000" y="746079"/>
            <a:ext cx="6128638" cy="560229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2.1.1. TEST DE  FLUENCE</a:t>
            </a:r>
          </a:p>
        </p:txBody>
      </p:sp>
      <p:sp>
        <p:nvSpPr>
          <p:cNvPr id="121" name="object 4"/>
          <p:cNvSpPr txBox="1"/>
          <p:nvPr>
            <p:ph type="sldNum" sz="quarter" idx="4294967295"/>
          </p:nvPr>
        </p:nvSpPr>
        <p:spPr>
          <a:xfrm>
            <a:off x="7469123" y="6555413"/>
            <a:ext cx="144779"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2"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pic>
        <p:nvPicPr>
          <p:cNvPr id="123" name="Objet 4" descr="Objet 4"/>
          <p:cNvPicPr>
            <a:picLocks noChangeAspect="1"/>
          </p:cNvPicPr>
          <p:nvPr/>
        </p:nvPicPr>
        <p:blipFill>
          <a:blip r:embed="rId2">
            <a:extLst/>
          </a:blip>
          <a:stretch>
            <a:fillRect/>
          </a:stretch>
        </p:blipFill>
        <p:spPr>
          <a:xfrm>
            <a:off x="1600200" y="609600"/>
            <a:ext cx="5984586" cy="565797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2.1.1. TEST DE  FLUENCE</a:t>
            </a:r>
          </a:p>
        </p:txBody>
      </p:sp>
      <p:sp>
        <p:nvSpPr>
          <p:cNvPr id="126"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7" name="object 3"/>
          <p:cNvSpPr txBox="1"/>
          <p:nvPr/>
        </p:nvSpPr>
        <p:spPr>
          <a:xfrm>
            <a:off x="347268" y="774065"/>
            <a:ext cx="8720534" cy="58255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2400"/>
            </a:pPr>
            <a:r>
              <a:t>En littératie, l’évaluation de la compréhension de textes est complétée du </a:t>
            </a:r>
            <a:r>
              <a:rPr b="1"/>
              <a:t>test de fluence </a:t>
            </a:r>
            <a:r>
              <a:t>qui permet de connaitre la capacité des élèves à lire correctement un texte à voix haute.</a:t>
            </a:r>
          </a:p>
          <a:p>
            <a:pPr>
              <a:defRPr sz="2400"/>
            </a:pPr>
            <a:br/>
            <a:r>
              <a:t>• Le fluence est mesurée par la justesse et la vitesse de lecture à voix haute d’un texte.</a:t>
            </a:r>
          </a:p>
          <a:p>
            <a:pPr>
              <a:defRPr sz="2400"/>
            </a:pPr>
            <a:br/>
            <a:r>
              <a:t>• La passation, individuelle, peut être réalisée par tout professeur, idéalement le professeur de français.</a:t>
            </a:r>
          </a:p>
          <a:p>
            <a:pPr>
              <a:defRPr sz="2400"/>
            </a:pPr>
            <a:br/>
            <a:r>
              <a:t>• Vidéo explicative de la passation du test de fluence en ligne sur</a:t>
            </a:r>
            <a:br/>
            <a:r>
              <a:t>EDUSCOL </a:t>
            </a:r>
            <a:r>
              <a:rPr u="sng">
                <a:uFill>
                  <a:solidFill>
                    <a:srgbClr val="000000"/>
                  </a:solidFill>
                </a:uFill>
                <a:hlinkClick r:id="rId3" invalidUrl="" action="" tgtFrame="" tooltip="" history="1" highlightClick="0" endSnd="0"/>
              </a:rPr>
              <a:t>https://eduscol.education.fr/tests-2de-CAP</a:t>
            </a:r>
          </a:p>
          <a:p>
            <a:pPr>
              <a:defRPr sz="2400"/>
            </a:pPr>
            <a:br/>
            <a:r>
              <a:t>• La saisie des résultats des élèves au test de fluence se fait à partir de l’application </a:t>
            </a:r>
            <a:r>
              <a:rPr i="1"/>
              <a:t>Fluence</a:t>
            </a:r>
            <a:r>
              <a:t>. </a:t>
            </a:r>
            <a:b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2.1.1. TEST DE  FLUENCE</a:t>
            </a:r>
          </a:p>
        </p:txBody>
      </p:sp>
      <p:sp>
        <p:nvSpPr>
          <p:cNvPr id="132"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3" name="object 3"/>
          <p:cNvSpPr txBox="1"/>
          <p:nvPr/>
        </p:nvSpPr>
        <p:spPr>
          <a:xfrm>
            <a:off x="347268" y="774064"/>
            <a:ext cx="8720533" cy="44666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b="1"/>
            </a:pPr>
          </a:p>
          <a:p>
            <a:pPr>
              <a:defRPr b="1"/>
            </a:pPr>
            <a:r>
              <a:t> Compétences visées</a:t>
            </a:r>
            <a:r>
              <a:rPr b="0"/>
              <a:t> issues des programmes de collège :</a:t>
            </a:r>
            <a:endParaRPr b="0"/>
          </a:p>
          <a:p>
            <a:pPr/>
          </a:p>
          <a:p>
            <a:pPr/>
          </a:p>
          <a:p>
            <a:pPr algn="ctr"/>
          </a:p>
          <a:p>
            <a:pPr/>
          </a:p>
          <a:p>
            <a:pPr/>
          </a:p>
          <a:p>
            <a:pPr/>
          </a:p>
          <a:p>
            <a:pPr/>
          </a:p>
          <a:p>
            <a:pPr/>
          </a:p>
          <a:p>
            <a:pPr/>
          </a:p>
          <a:p>
            <a:pPr/>
          </a:p>
          <a:p>
            <a:pPr/>
          </a:p>
          <a:p>
            <a:pPr>
              <a:defRPr sz="2400"/>
            </a:pPr>
            <a:r>
              <a:t> </a:t>
            </a:r>
            <a:br/>
          </a:p>
        </p:txBody>
      </p:sp>
      <p:graphicFrame>
        <p:nvGraphicFramePr>
          <p:cNvPr id="134" name="Tableau 8"/>
          <p:cNvGraphicFramePr/>
          <p:nvPr/>
        </p:nvGraphicFramePr>
        <p:xfrm>
          <a:off x="347268" y="1577454"/>
          <a:ext cx="8720533" cy="492536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843106"/>
                <a:gridCol w="5877425"/>
              </a:tblGrid>
              <a:tr h="1087700">
                <a:tc gridSpan="2">
                  <a:txBody>
                    <a:bodyPr/>
                    <a:lstStyle/>
                    <a:p>
                      <a:pPr indent="0" algn="ctr">
                        <a:defRPr sz="1800">
                          <a:sym typeface="Calibri"/>
                        </a:defRPr>
                      </a:pPr>
                    </a:p>
                    <a:p>
                      <a:pPr indent="0" algn="ctr">
                        <a:defRPr sz="1800">
                          <a:sym typeface="Calibri"/>
                        </a:defRPr>
                      </a:pPr>
                      <a:r>
                        <a:t>LIRE AVEC FLUIDITÉ</a:t>
                      </a:r>
                    </a:p>
                  </a:txBody>
                  <a:tcPr marL="45720" marR="45720" marT="45720" marB="45720" anchor="t" anchorCtr="0" horzOverflow="overflow"/>
                </a:tc>
                <a:tc hMerge="1">
                  <a:tcPr/>
                </a:tc>
              </a:tr>
              <a:tr h="1365949">
                <a:tc rowSpan="3">
                  <a:txBody>
                    <a:bodyPr/>
                    <a:lstStyle/>
                    <a:p>
                      <a:pPr indent="0">
                        <a:defRPr sz="2800">
                          <a:sym typeface="Calibri"/>
                        </a:defRPr>
                      </a:pPr>
                    </a:p>
                    <a:p>
                      <a:pPr indent="0">
                        <a:defRPr sz="2800">
                          <a:sym typeface="Calibri"/>
                        </a:defRPr>
                      </a:pPr>
                      <a:r>
                        <a:t>Compétences </a:t>
                      </a:r>
                    </a:p>
                    <a:p>
                      <a:pPr indent="0">
                        <a:defRPr sz="2800">
                          <a:sym typeface="Calibri"/>
                        </a:defRPr>
                      </a:pPr>
                    </a:p>
                    <a:p>
                      <a:pPr indent="0">
                        <a:defRPr sz="2800">
                          <a:sym typeface="Calibri"/>
                        </a:defRPr>
                      </a:pPr>
                      <a:r>
                        <a:t>et connaissances</a:t>
                      </a:r>
                    </a:p>
                    <a:p>
                      <a:pPr indent="0">
                        <a:defRPr sz="2800">
                          <a:sym typeface="Calibri"/>
                        </a:defRPr>
                      </a:pPr>
                    </a:p>
                    <a:p>
                      <a:pPr indent="0">
                        <a:defRPr sz="2800">
                          <a:sym typeface="Calibri"/>
                        </a:defRPr>
                      </a:pPr>
                      <a:r>
                        <a:t> associées</a:t>
                      </a:r>
                    </a:p>
                  </a:txBody>
                  <a:tcPr marL="45720" marR="45720" marT="45720" marB="45720" anchor="t" anchorCtr="0" horzOverflow="overflow"/>
                </a:tc>
                <a:tc>
                  <a:txBody>
                    <a:bodyPr/>
                    <a:lstStyle/>
                    <a:p>
                      <a:pPr indent="0">
                        <a:defRPr sz="1800">
                          <a:sym typeface="Calibri"/>
                        </a:defRPr>
                      </a:pPr>
                    </a:p>
                    <a:p>
                      <a:pPr indent="0">
                        <a:defRPr sz="1800">
                          <a:sym typeface="Calibri"/>
                        </a:defRPr>
                      </a:pPr>
                      <a:r>
                        <a:t>Mémoriser la lecture de mots fréquents et irréguliers.</a:t>
                      </a:r>
                    </a:p>
                  </a:txBody>
                  <a:tcPr marL="45720" marR="45720" marT="45720" marB="45720" anchor="t" anchorCtr="0" horzOverflow="overflow"/>
                </a:tc>
              </a:tr>
              <a:tr h="1056984">
                <a:tc vMerge="1">
                  <a:tcPr/>
                </a:tc>
                <a:tc>
                  <a:txBody>
                    <a:bodyPr/>
                    <a:lstStyle/>
                    <a:p>
                      <a:pPr indent="0">
                        <a:defRPr sz="1800"/>
                      </a:pPr>
                      <a:r>
                        <a:rPr>
                          <a:sym typeface="Calibri"/>
                        </a:rPr>
                        <a:t>Automatiser le décodage.</a:t>
                      </a:r>
                    </a:p>
                  </a:txBody>
                  <a:tcPr marL="45720" marR="45720" marT="45720" marB="45720" anchor="t" anchorCtr="0" horzOverflow="overflow"/>
                </a:tc>
              </a:tr>
              <a:tr h="1414734">
                <a:tc vMerge="1">
                  <a:tcPr/>
                </a:tc>
                <a:tc>
                  <a:txBody>
                    <a:bodyPr/>
                    <a:lstStyle/>
                    <a:p>
                      <a:pPr indent="0">
                        <a:defRPr sz="1800"/>
                      </a:pPr>
                      <a:r>
                        <a:rPr>
                          <a:sym typeface="Calibri"/>
                        </a:rPr>
                        <a:t>Prendre en compte les groupes syntaxiques, les  marques de ponctuation, dans la lecture.</a:t>
                      </a: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2.1.1. TEST DE  FLUENCE</a:t>
            </a:r>
          </a:p>
        </p:txBody>
      </p:sp>
      <p:sp>
        <p:nvSpPr>
          <p:cNvPr id="139"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0" name="object 3"/>
          <p:cNvSpPr txBox="1"/>
          <p:nvPr/>
        </p:nvSpPr>
        <p:spPr>
          <a:xfrm>
            <a:off x="347268" y="774064"/>
            <a:ext cx="8720534" cy="68796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p>
          <a:p>
            <a:pPr algn="ctr"/>
            <a:r>
              <a:t> </a:t>
            </a:r>
            <a:r>
              <a:rPr b="1"/>
              <a:t>Le texte à lire</a:t>
            </a:r>
            <a:endParaRPr b="1"/>
          </a:p>
          <a:p>
            <a:pPr algn="just"/>
            <a:br>
              <a:rPr b="1"/>
            </a:br>
            <a:r>
              <a:t>Dame Blaireau ne retourna pas immédiatement à sa tanière après sa rencontre avec</a:t>
            </a:r>
            <a:br/>
            <a:r>
              <a:t>Benjamin. C’était bien la première fois qu’elle se trouvait nez à nez avec un être humain alors</a:t>
            </a:r>
            <a:br/>
            <a:r>
              <a:t>qu’elle chassait. Mais, alertée par l’envol du faucon, elle était arrivée avec le vent derrière elle</a:t>
            </a:r>
            <a:br/>
            <a:r>
              <a:t>sans que son flair puisse détecter l’odeur du garçon, dont la présence lui avait échappé</a:t>
            </a:r>
            <a:br/>
            <a:r>
              <a:t>puisqu’il était à plat ventre et parfaitement silencieux.</a:t>
            </a:r>
            <a:br/>
            <a:r>
              <a:t>Plus surprenant était le fait qu’elle ne se soit pas enfuie immédiatement en le voyant. Plus</a:t>
            </a:r>
            <a:br/>
            <a:r>
              <a:t>étrange encore, ce qui s’était passé ensuite : non seulement elle avait accepté la nourriture</a:t>
            </a:r>
            <a:br/>
            <a:r>
              <a:t>qu’il lui tendait, mais elle l’avait laissé poser la main sur elle. Et pourtant, d’une façon sans</a:t>
            </a:r>
            <a:br/>
            <a:r>
              <a:t>doute instinctive, elle avait semblé comprendre tout de suite qu’il ne représentait aucun</a:t>
            </a:r>
            <a:br/>
            <a:r>
              <a:t>danger pour elle. Sa petite taille avait peut-être été le facteur déterminant. Il ne faisait guère</a:t>
            </a:r>
            <a:br/>
            <a:r>
              <a:t>que cinq ou six kilos de plus qu’elle et, s’il était plus grand, elle était nettement plus large et</a:t>
            </a:r>
            <a:br/>
            <a:r>
              <a:t>bâtie plus en force. Elle avait dû se rendre compte qu’elle avait l’avantage sur lui et,</a:t>
            </a:r>
            <a:br/>
            <a:r>
              <a:t>paradoxalement, c’est donc la fragilité de Ben qui avait joué en sa faveur.</a:t>
            </a:r>
            <a:br/>
            <a:r>
              <a:t>Néanmoins, cette rencontre l’avait décontenancée et elle ne se remit à chasser activement</a:t>
            </a:r>
            <a:br/>
            <a:r>
              <a:t>qu’après avoir mis plus d’un kilomètre entre elle et le lieu où elle avait laissé le garçon.</a:t>
            </a:r>
          </a:p>
          <a:p>
            <a:pPr algn="just"/>
            <a:r>
              <a:t>.</a:t>
            </a:r>
            <a:br/>
            <a:r>
              <a:rPr i="1"/>
              <a:t>La rencontre</a:t>
            </a:r>
            <a:r>
              <a:t>, Allan W. Ecker</a:t>
            </a:r>
          </a:p>
          <a:p>
            <a:pPr algn="just">
              <a:defRPr sz="2400"/>
            </a:pPr>
            <a:br/>
            <a:b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2.1.1. TEST DE  FLUENCE</a:t>
            </a:r>
          </a:p>
        </p:txBody>
      </p:sp>
      <p:sp>
        <p:nvSpPr>
          <p:cNvPr id="143"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 name="object 3"/>
          <p:cNvSpPr txBox="1"/>
          <p:nvPr/>
        </p:nvSpPr>
        <p:spPr>
          <a:xfrm>
            <a:off x="347268" y="774064"/>
            <a:ext cx="8720534" cy="13297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p>
          <a:p>
            <a:pPr algn="just">
              <a:defRPr sz="2400"/>
            </a:pPr>
            <a:br/>
            <a:br/>
          </a:p>
        </p:txBody>
      </p:sp>
      <p:pic>
        <p:nvPicPr>
          <p:cNvPr id="145" name="Objet 4" descr="Objet 4"/>
          <p:cNvPicPr>
            <a:picLocks noChangeAspect="1"/>
          </p:cNvPicPr>
          <p:nvPr/>
        </p:nvPicPr>
        <p:blipFill>
          <a:blip r:embed="rId3">
            <a:extLst/>
          </a:blip>
          <a:stretch>
            <a:fillRect/>
          </a:stretch>
        </p:blipFill>
        <p:spPr>
          <a:xfrm>
            <a:off x="2362200" y="609600"/>
            <a:ext cx="5106924" cy="5739566"/>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2.1.1. TEST DE  FLUENCE</a:t>
            </a:r>
          </a:p>
        </p:txBody>
      </p:sp>
      <p:sp>
        <p:nvSpPr>
          <p:cNvPr id="150"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 name="object 3"/>
          <p:cNvSpPr txBox="1"/>
          <p:nvPr/>
        </p:nvSpPr>
        <p:spPr>
          <a:xfrm>
            <a:off x="347268" y="774064"/>
            <a:ext cx="8720534" cy="61876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defRPr sz="1600"/>
            </a:pPr>
          </a:p>
          <a:p>
            <a:pPr marL="287020" marR="5080" indent="-274955" algn="ctr">
              <a:tabLst>
                <a:tab pos="292100" algn="l"/>
              </a:tabLst>
              <a:defRPr sz="1600"/>
            </a:pPr>
            <a:r>
              <a:t> </a:t>
            </a:r>
            <a:r>
              <a:rPr b="1"/>
              <a:t>Consignes à lire</a:t>
            </a:r>
            <a:endParaRPr b="1"/>
          </a:p>
          <a:p>
            <a:pPr marL="287020" marR="5080" indent="-274955" algn="just">
              <a:tabLst>
                <a:tab pos="292100" algn="l"/>
              </a:tabLst>
              <a:defRPr sz="1600"/>
            </a:pPr>
            <a:br>
              <a:rPr b="1"/>
            </a:br>
            <a:r>
              <a:rPr i="1">
                <a:solidFill>
                  <a:srgbClr val="0070C0"/>
                </a:solidFill>
              </a:rPr>
              <a:t>« Vous allez lire un texte à voix haute. Vous n’avez rien à écrire.</a:t>
            </a:r>
            <a:br>
              <a:rPr i="1">
                <a:solidFill>
                  <a:srgbClr val="0070C0"/>
                </a:solidFill>
              </a:rPr>
            </a:br>
            <a:r>
              <a:rPr i="1">
                <a:solidFill>
                  <a:srgbClr val="0070C0"/>
                </a:solidFill>
              </a:rPr>
              <a:t>Vous devez lire correctement et exactement, aussi vite que vous le pouvez, en essayant de ne pas faire d’erreur. Ne cherchez pas à interpréter le texte ni à mettre le ton. En revanche, il faut respecter la ponctuation. Vous avez une minute pour lire le texte. Au bout d’une minute, je vous arrêterai.</a:t>
            </a:r>
            <a:br>
              <a:rPr i="1">
                <a:solidFill>
                  <a:srgbClr val="0070C0"/>
                </a:solidFill>
              </a:rPr>
            </a:br>
            <a:r>
              <a:rPr i="1">
                <a:solidFill>
                  <a:srgbClr val="0070C0"/>
                </a:solidFill>
              </a:rPr>
              <a:t>Avez-vous bien compris ?</a:t>
            </a:r>
            <a:endParaRPr i="1">
              <a:solidFill>
                <a:srgbClr val="0070C0"/>
              </a:solidFill>
            </a:endParaRPr>
          </a:p>
          <a:p>
            <a:pPr marL="287020" marR="5080" indent="-274955" algn="just">
              <a:tabLst>
                <a:tab pos="292100" algn="l"/>
              </a:tabLst>
              <a:defRPr i="1" sz="1600"/>
            </a:pPr>
            <a:br>
              <a:rPr>
                <a:solidFill>
                  <a:srgbClr val="0070C0"/>
                </a:solidFill>
              </a:rPr>
            </a:br>
            <a:r>
              <a:rPr i="0"/>
              <a:t>[S’assurer que l’élève a bien compris. Si ce n’est pas le cas, ré-expliquer.]</a:t>
            </a:r>
            <a:endParaRPr i="0"/>
          </a:p>
          <a:p>
            <a:pPr marL="287020" marR="5080" indent="-274955" algn="just">
              <a:tabLst>
                <a:tab pos="292100" algn="l"/>
              </a:tabLst>
              <a:defRPr sz="1600"/>
            </a:pPr>
            <a:br/>
            <a:r>
              <a:rPr i="1">
                <a:solidFill>
                  <a:srgbClr val="0070C0"/>
                </a:solidFill>
              </a:rPr>
              <a:t>Peut-être que vous ne réussirez pas à lire tous les mots, faites du mieux que vous pouvez. Si vous n’arrivez pas à lire un mot, dites-moi : je ne sais pas ou bien passez au mot suivant.</a:t>
            </a:r>
            <a:br>
              <a:rPr i="1">
                <a:solidFill>
                  <a:srgbClr val="0070C0"/>
                </a:solidFill>
              </a:rPr>
            </a:br>
            <a:r>
              <a:rPr i="1">
                <a:solidFill>
                  <a:srgbClr val="0070C0"/>
                </a:solidFill>
              </a:rPr>
              <a:t>Maintenant que vous avez compris, nous allons commencer. Allez-y.</a:t>
            </a:r>
            <a:endParaRPr i="1">
              <a:solidFill>
                <a:srgbClr val="0070C0"/>
              </a:solidFill>
            </a:endParaRPr>
          </a:p>
          <a:p>
            <a:pPr marL="287020" marR="5080" indent="-274955" algn="just">
              <a:tabLst>
                <a:tab pos="292100" algn="l"/>
              </a:tabLst>
              <a:defRPr i="1" sz="1600"/>
            </a:pPr>
            <a:br>
              <a:rPr>
                <a:solidFill>
                  <a:srgbClr val="0070C0"/>
                </a:solidFill>
              </a:rPr>
            </a:br>
            <a:r>
              <a:rPr i="0"/>
              <a:t>[Lancer le chronomètre au premier mot lu par l’élève.]</a:t>
            </a:r>
            <a:endParaRPr i="0"/>
          </a:p>
          <a:p>
            <a:pPr marL="287020" marR="5080" indent="-274955" algn="just">
              <a:tabLst>
                <a:tab pos="292100" algn="l"/>
              </a:tabLst>
              <a:defRPr sz="1600"/>
            </a:pPr>
            <a:br/>
            <a:r>
              <a:rPr i="1">
                <a:solidFill>
                  <a:srgbClr val="0070C0"/>
                </a:solidFill>
              </a:rPr>
              <a:t>Stop. »</a:t>
            </a:r>
            <a:endParaRPr i="1">
              <a:solidFill>
                <a:srgbClr val="0070C0"/>
              </a:solidFill>
            </a:endParaRPr>
          </a:p>
          <a:p>
            <a:pPr marL="287020" marR="5080" indent="-274955" algn="just">
              <a:tabLst>
                <a:tab pos="292100" algn="l"/>
              </a:tabLst>
              <a:defRPr i="1" sz="1600"/>
            </a:pPr>
            <a:br>
              <a:rPr>
                <a:solidFill>
                  <a:srgbClr val="0070C0"/>
                </a:solidFill>
              </a:rPr>
            </a:br>
            <a:r>
              <a:rPr i="0"/>
              <a:t>[Arrêter le chronomètre au bout d’une minute ou noter le temps de lecture s’il est inférieur à une</a:t>
            </a:r>
            <a:br>
              <a:rPr i="0"/>
            </a:br>
            <a:r>
              <a:rPr i="0"/>
              <a:t>minute.]</a:t>
            </a:r>
            <a:endParaRPr i="0"/>
          </a:p>
          <a:p>
            <a:pPr marL="287020" marR="5080" indent="-274955" algn="just">
              <a:tabLst>
                <a:tab pos="292100" algn="l"/>
              </a:tabLst>
              <a:defRPr sz="1600"/>
            </a:pPr>
            <a:br/>
            <a:r>
              <a:rPr i="1">
                <a:solidFill>
                  <a:srgbClr val="0070C0"/>
                </a:solidFill>
              </a:rPr>
              <a:t>« Bravo, vous avez terminé. »</a:t>
            </a:r>
            <a:endParaRPr sz="2400">
              <a:solidFill>
                <a:srgbClr val="0070C0"/>
              </a:solidFill>
            </a:endParaR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2.1.1. FICHE ÉLÈVE TEST DE  FLUENCE</a:t>
            </a:r>
          </a:p>
        </p:txBody>
      </p:sp>
      <p:sp>
        <p:nvSpPr>
          <p:cNvPr id="156"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58" name="Rectangle 4"/>
          <p:cNvSpPr txBox="1"/>
          <p:nvPr/>
        </p:nvSpPr>
        <p:spPr>
          <a:xfrm>
            <a:off x="-106680" y="1512846"/>
            <a:ext cx="9357360" cy="625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pic>
        <p:nvPicPr>
          <p:cNvPr id="159" name="Objet 5" descr="Objet 5"/>
          <p:cNvPicPr>
            <a:picLocks noChangeAspect="1"/>
          </p:cNvPicPr>
          <p:nvPr/>
        </p:nvPicPr>
        <p:blipFill>
          <a:blip r:embed="rId3">
            <a:extLst/>
          </a:blip>
          <a:stretch>
            <a:fillRect/>
          </a:stretch>
        </p:blipFill>
        <p:spPr>
          <a:xfrm>
            <a:off x="1828800" y="503031"/>
            <a:ext cx="5486400" cy="618573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object 2"/>
          <p:cNvSpPr txBox="1"/>
          <p:nvPr>
            <p:ph type="title"/>
          </p:nvPr>
        </p:nvSpPr>
        <p:spPr>
          <a:xfrm>
            <a:off x="1219200" y="-1"/>
            <a:ext cx="7543800" cy="319320"/>
          </a:xfrm>
          <a:prstGeom prst="rect">
            <a:avLst/>
          </a:prstGeom>
        </p:spPr>
        <p:txBody>
          <a:bodyPr/>
          <a:lstStyle/>
          <a:p>
            <a:pPr indent="12700" algn="ctr">
              <a:defRPr sz="2000">
                <a:solidFill>
                  <a:srgbClr val="C00000"/>
                </a:solidFill>
              </a:defRPr>
            </a:pPr>
            <a:r>
              <a:t>2.1.1.</a:t>
            </a:r>
            <a:r>
              <a:rPr>
                <a:solidFill>
                  <a:srgbClr val="FF0000"/>
                </a:solidFill>
              </a:rPr>
              <a:t> </a:t>
            </a:r>
            <a:r>
              <a:t>Seuils et descriptif des groupes de maitrise</a:t>
            </a:r>
          </a:p>
        </p:txBody>
      </p:sp>
      <p:sp>
        <p:nvSpPr>
          <p:cNvPr id="164"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5"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66" name="Rectangle 4"/>
          <p:cNvSpPr txBox="1"/>
          <p:nvPr/>
        </p:nvSpPr>
        <p:spPr>
          <a:xfrm>
            <a:off x="45719" y="533399"/>
            <a:ext cx="9204961" cy="6285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br/>
            <a:r>
              <a:rPr b="0"/>
              <a:t>Le seuil de réussite a été déterminé d’après les seuils retenus pour le test de fluence de l’évaluation nationale de début de sixième.</a:t>
            </a:r>
            <a:endParaRPr b="0"/>
          </a:p>
          <a:p>
            <a:pPr>
              <a:defRPr sz="2400"/>
            </a:pPr>
            <a:br/>
            <a:r>
              <a:t>Les élèves du groupe </a:t>
            </a:r>
            <a:r>
              <a:rPr b="1"/>
              <a:t>« à difficulté détectée » </a:t>
            </a:r>
            <a:r>
              <a:t>– lisant correctement </a:t>
            </a:r>
            <a:r>
              <a:rPr b="1"/>
              <a:t>119 mots ou moins en 1 minute </a:t>
            </a:r>
            <a:r>
              <a:t>– sont ceux dont les automatismes de lecture doivent être renforcés.</a:t>
            </a:r>
          </a:p>
          <a:p>
            <a:pPr>
              <a:defRPr sz="2400"/>
            </a:pPr>
            <a:br/>
            <a:r>
              <a:t>Les élèves du groupe </a:t>
            </a:r>
            <a:r>
              <a:rPr b="1"/>
              <a:t>« en maitrise correcte » </a:t>
            </a:r>
            <a:r>
              <a:t>– lisant correctement </a:t>
            </a:r>
            <a:r>
              <a:rPr b="1"/>
              <a:t>120 mots ou plus en 1 minute </a:t>
            </a:r>
            <a:r>
              <a:t>– sont ceux pour lesquels l’automatisation de la lecture est effective et ne fait pas obstacle au travail de compréhension.</a:t>
            </a:r>
          </a:p>
          <a:p>
            <a:pPr>
              <a:defRPr sz="2400"/>
            </a:pPr>
            <a:br/>
            <a:r>
              <a:t>Il est à noter que les élèves qui liraient correctement </a:t>
            </a:r>
            <a:r>
              <a:rPr b="1"/>
              <a:t>moins de 90 mots en 1 minute </a:t>
            </a:r>
            <a:r>
              <a:t>(attendu de fin de CE2) bénéficieraient grandement d’un accompagnement ciblé sur les automatismes de lecture. </a:t>
            </a:r>
            <a:b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object 2"/>
          <p:cNvSpPr txBox="1"/>
          <p:nvPr>
            <p:ph type="title"/>
          </p:nvPr>
        </p:nvSpPr>
        <p:spPr>
          <a:xfrm>
            <a:off x="1219200" y="-1"/>
            <a:ext cx="7543800" cy="319320"/>
          </a:xfrm>
          <a:prstGeom prst="rect">
            <a:avLst/>
          </a:prstGeom>
        </p:spPr>
        <p:txBody>
          <a:bodyPr/>
          <a:lstStyle/>
          <a:p>
            <a:pPr indent="12700" algn="ctr">
              <a:defRPr sz="2000">
                <a:solidFill>
                  <a:srgbClr val="C00000"/>
                </a:solidFill>
              </a:defRPr>
            </a:pPr>
            <a:r>
              <a:t>2.1.1.</a:t>
            </a:r>
            <a:r>
              <a:rPr>
                <a:solidFill>
                  <a:srgbClr val="FF0000"/>
                </a:solidFill>
              </a:rPr>
              <a:t> </a:t>
            </a:r>
            <a:r>
              <a:t>Seuils et descriptif des groupes de maitrise</a:t>
            </a:r>
          </a:p>
        </p:txBody>
      </p:sp>
      <p:sp>
        <p:nvSpPr>
          <p:cNvPr id="171"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73" name="Rectangle 4"/>
          <p:cNvSpPr txBox="1"/>
          <p:nvPr/>
        </p:nvSpPr>
        <p:spPr>
          <a:xfrm>
            <a:off x="45719" y="533400"/>
            <a:ext cx="9204961" cy="7607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br/>
          </a:p>
        </p:txBody>
      </p:sp>
      <p:pic>
        <p:nvPicPr>
          <p:cNvPr id="174" name="Objet 5" descr="Objet 5"/>
          <p:cNvPicPr>
            <a:picLocks noChangeAspect="1"/>
          </p:cNvPicPr>
          <p:nvPr/>
        </p:nvPicPr>
        <p:blipFill>
          <a:blip r:embed="rId3">
            <a:extLst/>
          </a:blip>
          <a:stretch>
            <a:fillRect/>
          </a:stretch>
        </p:blipFill>
        <p:spPr>
          <a:xfrm>
            <a:off x="2286000" y="533400"/>
            <a:ext cx="4191000" cy="57912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object 2"/>
          <p:cNvSpPr txBox="1"/>
          <p:nvPr>
            <p:ph type="title"/>
          </p:nvPr>
        </p:nvSpPr>
        <p:spPr>
          <a:xfrm>
            <a:off x="347267" y="169235"/>
            <a:ext cx="8110934" cy="403959"/>
          </a:xfrm>
          <a:prstGeom prst="rect">
            <a:avLst/>
          </a:prstGeom>
        </p:spPr>
        <p:txBody>
          <a:bodyPr/>
          <a:lstStyle/>
          <a:p>
            <a:pPr indent="12700" algn="ctr">
              <a:defRPr spc="-100" sz="2500">
                <a:solidFill>
                  <a:srgbClr val="C00000"/>
                </a:solidFill>
              </a:defRPr>
            </a:pPr>
            <a:r>
              <a:t>Som</a:t>
            </a:r>
            <a:r>
              <a:rPr spc="0"/>
              <a:t>m</a:t>
            </a:r>
            <a:r>
              <a:t>ai</a:t>
            </a:r>
            <a:r>
              <a:rPr spc="0"/>
              <a:t>r</a:t>
            </a:r>
            <a:r>
              <a:t>e</a:t>
            </a:r>
          </a:p>
        </p:txBody>
      </p:sp>
      <p:sp>
        <p:nvSpPr>
          <p:cNvPr id="72" name="object 4"/>
          <p:cNvSpPr txBox="1"/>
          <p:nvPr>
            <p:ph type="sldNum" sz="quarter" idx="4294967295"/>
          </p:nvPr>
        </p:nvSpPr>
        <p:spPr>
          <a:xfrm>
            <a:off x="7469123" y="6555413"/>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 name="object 3"/>
          <p:cNvSpPr txBox="1"/>
          <p:nvPr/>
        </p:nvSpPr>
        <p:spPr>
          <a:xfrm>
            <a:off x="347267" y="850900"/>
            <a:ext cx="8568134" cy="62146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1940" indent="-269240">
              <a:spcBef>
                <a:spcPts val="1300"/>
              </a:spcBef>
              <a:tabLst>
                <a:tab pos="292100" algn="l"/>
              </a:tabLst>
              <a:defRPr b="1" sz="2000">
                <a:latin typeface="Arial"/>
                <a:ea typeface="Arial"/>
                <a:cs typeface="Arial"/>
                <a:sym typeface="Arial"/>
              </a:defRPr>
            </a:pPr>
          </a:p>
          <a:p>
            <a:pPr marL="281940" indent="-269240">
              <a:spcBef>
                <a:spcPts val="1300"/>
              </a:spcBef>
              <a:tabLst>
                <a:tab pos="292100" algn="l"/>
              </a:tabLst>
              <a:defRPr b="1" sz="2000">
                <a:latin typeface="Arial"/>
                <a:ea typeface="Arial"/>
                <a:cs typeface="Arial"/>
                <a:sym typeface="Arial"/>
              </a:defRPr>
            </a:pPr>
          </a:p>
          <a:p>
            <a:pPr marL="281940" indent="-269240">
              <a:spcBef>
                <a:spcPts val="1300"/>
              </a:spcBef>
              <a:tabLst>
                <a:tab pos="292100" algn="l"/>
              </a:tabLst>
              <a:defRPr b="1" sz="2000">
                <a:latin typeface="Arial"/>
                <a:ea typeface="Arial"/>
                <a:cs typeface="Arial"/>
                <a:sym typeface="Arial"/>
              </a:defRPr>
            </a:pPr>
            <a:r>
              <a:t>1-Objectifs et </a:t>
            </a:r>
            <a:r>
              <a:rPr spc="-4"/>
              <a:t>modalités </a:t>
            </a:r>
            <a:r>
              <a:t>du test de</a:t>
            </a:r>
            <a:r>
              <a:rPr spc="-135"/>
              <a:t> </a:t>
            </a:r>
            <a:r>
              <a:t>positionnement</a:t>
            </a:r>
          </a:p>
          <a:p>
            <a:pPr marL="281940" indent="-269240">
              <a:spcBef>
                <a:spcPts val="1200"/>
              </a:spcBef>
              <a:tabLst>
                <a:tab pos="292100" algn="l"/>
              </a:tabLst>
              <a:defRPr b="1" sz="2000">
                <a:latin typeface="Arial"/>
                <a:ea typeface="Arial"/>
                <a:cs typeface="Arial"/>
                <a:sym typeface="Arial"/>
              </a:defRPr>
            </a:pPr>
          </a:p>
          <a:p>
            <a:pPr marL="281940" indent="-269240">
              <a:spcBef>
                <a:spcPts val="1200"/>
              </a:spcBef>
              <a:tabLst>
                <a:tab pos="292100" algn="l"/>
              </a:tabLst>
              <a:defRPr b="1" sz="2000">
                <a:latin typeface="Arial"/>
                <a:ea typeface="Arial"/>
                <a:cs typeface="Arial"/>
                <a:sym typeface="Arial"/>
              </a:defRPr>
            </a:pPr>
            <a:r>
              <a:t>2-Test de</a:t>
            </a:r>
            <a:r>
              <a:rPr spc="-104"/>
              <a:t> </a:t>
            </a:r>
            <a:r>
              <a:t>positionnement en 1</a:t>
            </a:r>
            <a:r>
              <a:rPr baseline="30000"/>
              <a:t>ère</a:t>
            </a:r>
            <a:r>
              <a:t> année de CAP : littératie</a:t>
            </a:r>
          </a:p>
          <a:p>
            <a:pPr marL="281940" indent="-269240">
              <a:spcBef>
                <a:spcPts val="1200"/>
              </a:spcBef>
              <a:tabLst>
                <a:tab pos="292100" algn="l"/>
              </a:tabLst>
              <a:defRPr b="1" sz="2000">
                <a:latin typeface="Arial"/>
                <a:ea typeface="Arial"/>
                <a:cs typeface="Arial"/>
                <a:sym typeface="Arial"/>
              </a:defRPr>
            </a:pPr>
          </a:p>
          <a:p>
            <a:pPr marL="281940" indent="-269240">
              <a:spcBef>
                <a:spcPts val="1200"/>
              </a:spcBef>
              <a:tabLst>
                <a:tab pos="292100" algn="l"/>
              </a:tabLst>
              <a:defRPr b="1" sz="2000">
                <a:latin typeface="Arial"/>
                <a:ea typeface="Arial"/>
                <a:cs typeface="Arial"/>
                <a:sym typeface="Arial"/>
              </a:defRPr>
            </a:pPr>
            <a:r>
              <a:t>3-Test de</a:t>
            </a:r>
            <a:r>
              <a:rPr spc="-104"/>
              <a:t> </a:t>
            </a:r>
            <a:r>
              <a:t>positionnement en sde BCP : français</a:t>
            </a:r>
          </a:p>
          <a:p>
            <a:pPr marL="281940" indent="-269240">
              <a:spcBef>
                <a:spcPts val="1200"/>
              </a:spcBef>
              <a:tabLst>
                <a:tab pos="292100" algn="l"/>
              </a:tabLst>
              <a:defRPr b="1" sz="2000">
                <a:latin typeface="Arial"/>
                <a:ea typeface="Arial"/>
                <a:cs typeface="Arial"/>
                <a:sym typeface="Arial"/>
              </a:defRPr>
            </a:pPr>
          </a:p>
          <a:p>
            <a:pPr marL="281940" indent="-269240">
              <a:spcBef>
                <a:spcPts val="1200"/>
              </a:spcBef>
              <a:tabLst>
                <a:tab pos="292100" algn="l"/>
              </a:tabLst>
              <a:defRPr b="1" sz="2000">
                <a:latin typeface="Arial"/>
                <a:ea typeface="Arial"/>
                <a:cs typeface="Arial"/>
                <a:sym typeface="Arial"/>
              </a:defRPr>
            </a:pPr>
            <a:r>
              <a:t>4-Outils d’accompagnement</a:t>
            </a:r>
          </a:p>
          <a:p>
            <a:pPr marL="281940" indent="-269240">
              <a:spcBef>
                <a:spcPts val="1200"/>
              </a:spcBef>
              <a:tabLst>
                <a:tab pos="292100" algn="l"/>
              </a:tabLst>
              <a:defRPr b="1" sz="2000">
                <a:latin typeface="Arial"/>
                <a:ea typeface="Arial"/>
                <a:cs typeface="Arial"/>
                <a:sym typeface="Arial"/>
              </a:defRPr>
            </a:pPr>
          </a:p>
          <a:p>
            <a:pPr marL="281940" indent="-269240">
              <a:spcBef>
                <a:spcPts val="1200"/>
              </a:spcBef>
              <a:tabLst>
                <a:tab pos="292100" algn="l"/>
              </a:tabLst>
              <a:defRPr b="1" sz="2400">
                <a:latin typeface="Arial"/>
                <a:ea typeface="Arial"/>
                <a:cs typeface="Arial"/>
                <a:sym typeface="Arial"/>
              </a:defRPr>
            </a:pPr>
          </a:p>
          <a:p>
            <a:pPr marL="281940" indent="-269240">
              <a:spcBef>
                <a:spcPts val="1200"/>
              </a:spcBef>
              <a:tabLst>
                <a:tab pos="292100" algn="l"/>
              </a:tabLst>
              <a:defRPr b="1" sz="2400">
                <a:latin typeface="Arial"/>
                <a:ea typeface="Arial"/>
                <a:cs typeface="Arial"/>
                <a:sym typeface="Arial"/>
              </a:defRPr>
            </a:pPr>
          </a:p>
          <a:p>
            <a:pPr marL="281940" indent="-269240">
              <a:spcBef>
                <a:spcPts val="1200"/>
              </a:spcBef>
              <a:tabLst>
                <a:tab pos="292100" algn="l"/>
              </a:tabLst>
              <a:defRPr sz="2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object 2"/>
          <p:cNvSpPr txBox="1"/>
          <p:nvPr>
            <p:ph type="title"/>
          </p:nvPr>
        </p:nvSpPr>
        <p:spPr>
          <a:xfrm>
            <a:off x="1219200" y="-1"/>
            <a:ext cx="7543800" cy="627097"/>
          </a:xfrm>
          <a:prstGeom prst="rect">
            <a:avLst/>
          </a:prstGeom>
        </p:spPr>
        <p:txBody>
          <a:bodyPr/>
          <a:lstStyle/>
          <a:p>
            <a:pPr indent="12700" algn="ctr">
              <a:defRPr sz="2000">
                <a:solidFill>
                  <a:srgbClr val="C00000"/>
                </a:solidFill>
              </a:defRPr>
            </a:pPr>
            <a:br/>
            <a:r>
              <a:t>2.1.2. COMPRÉHENSION DE L’ÉCRIT</a:t>
            </a:r>
          </a:p>
        </p:txBody>
      </p:sp>
      <p:sp>
        <p:nvSpPr>
          <p:cNvPr id="179"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81" name="Rectangle 4"/>
          <p:cNvSpPr txBox="1"/>
          <p:nvPr/>
        </p:nvSpPr>
        <p:spPr>
          <a:xfrm>
            <a:off x="-106680" y="1649322"/>
            <a:ext cx="9357360"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sp>
        <p:nvSpPr>
          <p:cNvPr id="182" name="Rectangle 5"/>
          <p:cNvSpPr txBox="1"/>
          <p:nvPr/>
        </p:nvSpPr>
        <p:spPr>
          <a:xfrm>
            <a:off x="45719" y="761999"/>
            <a:ext cx="9052561" cy="67508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solidFill>
                  <a:srgbClr val="28285B"/>
                </a:solidFill>
                <a:latin typeface="Marianne-Regular"/>
                <a:ea typeface="Marianne-Regular"/>
                <a:cs typeface="Marianne-Regular"/>
                <a:sym typeface="Marianne-Regular"/>
              </a:defRPr>
            </a:pPr>
            <a:r>
              <a:t>Les compétences mises en jeu sont :</a:t>
            </a:r>
          </a:p>
          <a:p>
            <a:pPr algn="ctr">
              <a:defRPr b="1">
                <a:solidFill>
                  <a:srgbClr val="28285B"/>
                </a:solidFill>
                <a:latin typeface="Marianne-Regular"/>
                <a:ea typeface="Marianne-Regular"/>
                <a:cs typeface="Marianne-Regular"/>
                <a:sym typeface="Marianne-Regular"/>
              </a:defRPr>
            </a:pPr>
            <a:br/>
            <a:r>
              <a:rPr>
                <a:latin typeface="SymbolMT"/>
                <a:ea typeface="SymbolMT"/>
                <a:cs typeface="SymbolMT"/>
                <a:sym typeface="SymbolMT"/>
              </a:rPr>
              <a:t>- </a:t>
            </a:r>
            <a:r>
              <a:t>le prélèvement d’informations explicites ;</a:t>
            </a:r>
            <a:br/>
            <a:r>
              <a:rPr>
                <a:latin typeface="SymbolMT"/>
                <a:ea typeface="SymbolMT"/>
                <a:cs typeface="SymbolMT"/>
                <a:sym typeface="SymbolMT"/>
              </a:rPr>
              <a:t>- </a:t>
            </a:r>
            <a:r>
              <a:t>la réalisation d’inférences locales ;</a:t>
            </a:r>
            <a:br/>
            <a:r>
              <a:rPr>
                <a:latin typeface="SymbolMT"/>
                <a:ea typeface="SymbolMT"/>
                <a:cs typeface="SymbolMT"/>
                <a:sym typeface="SymbolMT"/>
              </a:rPr>
              <a:t>- </a:t>
            </a:r>
            <a:r>
              <a:t>la compréhension globale.</a:t>
            </a:r>
            <a:r>
              <a:rPr>
                <a:solidFill>
                  <a:srgbClr val="000000"/>
                </a:solidFill>
                <a:latin typeface="+mn-lt"/>
                <a:ea typeface="+mn-ea"/>
                <a:cs typeface="+mn-cs"/>
                <a:sym typeface="Calibri"/>
              </a:rPr>
              <a:t> </a:t>
            </a:r>
            <a:endParaRPr>
              <a:solidFill>
                <a:srgbClr val="000000"/>
              </a:solidFill>
              <a:latin typeface="+mn-lt"/>
              <a:ea typeface="+mn-ea"/>
              <a:cs typeface="+mn-cs"/>
              <a:sym typeface="Calibri"/>
            </a:endParaRPr>
          </a:p>
          <a:p>
            <a:pPr/>
          </a:p>
          <a:p>
            <a:pPr>
              <a:defRPr b="1"/>
            </a:pPr>
            <a:r>
              <a:t>SUPPORT TEXTUEL (internet) : Slumdog millionnaire </a:t>
            </a:r>
          </a:p>
          <a:p>
            <a:pPr/>
          </a:p>
          <a:p>
            <a:pPr/>
            <a:r>
              <a:t>Les </a:t>
            </a:r>
            <a:r>
              <a:rPr u="sng"/>
              <a:t>9 questions </a:t>
            </a:r>
            <a:r>
              <a:t>sont réparties entre deux domaines de compétences :</a:t>
            </a:r>
            <a:br/>
            <a:r>
              <a:t>-5 items mettent en œuvre un </a:t>
            </a:r>
            <a:r>
              <a:rPr b="1"/>
              <a:t>prélèvement d’information explicite </a:t>
            </a:r>
            <a:r>
              <a:t>;</a:t>
            </a:r>
            <a:br/>
            <a:r>
              <a:t>- 4 items évaluent la </a:t>
            </a:r>
            <a:r>
              <a:rPr b="1"/>
              <a:t>compréhension du sens global et l’identification de la visée</a:t>
            </a:r>
            <a:r>
              <a:t>. </a:t>
            </a:r>
          </a:p>
          <a:p>
            <a:pPr/>
          </a:p>
          <a:p>
            <a:pPr>
              <a:defRPr b="1"/>
            </a:pPr>
            <a:r>
              <a:t>SUPPORT COMPOSITE (infographie) : pollution de l’air</a:t>
            </a:r>
          </a:p>
          <a:p>
            <a:pPr/>
          </a:p>
          <a:p>
            <a:pPr/>
            <a:r>
              <a:t>Les </a:t>
            </a:r>
            <a:r>
              <a:rPr u="sng"/>
              <a:t>9 questions </a:t>
            </a:r>
            <a:r>
              <a:t>se répartissent de manière assez équilibrée entre les trois domaines de</a:t>
            </a:r>
            <a:br/>
            <a:r>
              <a:t>compétences visés :</a:t>
            </a:r>
            <a:br/>
            <a:r>
              <a:t>- 5 items interrogent </a:t>
            </a:r>
            <a:r>
              <a:rPr b="1"/>
              <a:t>le prélèvement d’information explicite </a:t>
            </a:r>
            <a:r>
              <a:t>;</a:t>
            </a:r>
            <a:br/>
            <a:r>
              <a:t>- 2 items vérifient la </a:t>
            </a:r>
            <a:r>
              <a:rPr b="1"/>
              <a:t>compréhension du sens global </a:t>
            </a:r>
            <a:r>
              <a:t>;</a:t>
            </a:r>
            <a:br/>
            <a:r>
              <a:t>- 2 items évaluent la capacité à réaliser une</a:t>
            </a:r>
            <a:r>
              <a:rPr b="1"/>
              <a:t> inférence </a:t>
            </a:r>
            <a:r>
              <a:t>par la mise en relation d’éléments graphiques et textuels. </a:t>
            </a:r>
            <a:br/>
            <a:br/>
            <a:b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object 2"/>
          <p:cNvSpPr txBox="1"/>
          <p:nvPr>
            <p:ph type="title"/>
          </p:nvPr>
        </p:nvSpPr>
        <p:spPr>
          <a:xfrm>
            <a:off x="1219200" y="-1"/>
            <a:ext cx="7543800" cy="319320"/>
          </a:xfrm>
          <a:prstGeom prst="rect">
            <a:avLst/>
          </a:prstGeom>
        </p:spPr>
        <p:txBody>
          <a:bodyPr/>
          <a:lstStyle>
            <a:lvl1pPr indent="12700" algn="ctr">
              <a:defRPr sz="2000">
                <a:solidFill>
                  <a:srgbClr val="C00000"/>
                </a:solidFill>
              </a:defRPr>
            </a:lvl1pPr>
          </a:lstStyle>
          <a:p>
            <a:pPr/>
            <a:r>
              <a:t>2.1.2. COMPRÉHENSION DE L’ÉCRIT</a:t>
            </a:r>
          </a:p>
        </p:txBody>
      </p:sp>
      <p:sp>
        <p:nvSpPr>
          <p:cNvPr id="187"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8"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89" name="Rectangle 4"/>
          <p:cNvSpPr txBox="1"/>
          <p:nvPr/>
        </p:nvSpPr>
        <p:spPr>
          <a:xfrm>
            <a:off x="-106680" y="1649322"/>
            <a:ext cx="9357360"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sp>
        <p:nvSpPr>
          <p:cNvPr id="190" name="Rectangle 5"/>
          <p:cNvSpPr txBox="1"/>
          <p:nvPr/>
        </p:nvSpPr>
        <p:spPr>
          <a:xfrm>
            <a:off x="45719" y="762000"/>
            <a:ext cx="9052561" cy="917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br/>
            <a:br/>
          </a:p>
        </p:txBody>
      </p:sp>
      <p:pic>
        <p:nvPicPr>
          <p:cNvPr id="191" name="Objet 6" descr="Objet 6"/>
          <p:cNvPicPr>
            <a:picLocks noChangeAspect="1"/>
          </p:cNvPicPr>
          <p:nvPr/>
        </p:nvPicPr>
        <p:blipFill>
          <a:blip r:embed="rId3">
            <a:extLst/>
          </a:blip>
          <a:stretch>
            <a:fillRect/>
          </a:stretch>
        </p:blipFill>
        <p:spPr>
          <a:xfrm>
            <a:off x="1447800" y="914400"/>
            <a:ext cx="6021324" cy="568535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object 2"/>
          <p:cNvSpPr txBox="1"/>
          <p:nvPr>
            <p:ph type="title"/>
          </p:nvPr>
        </p:nvSpPr>
        <p:spPr>
          <a:xfrm>
            <a:off x="1219200" y="-1"/>
            <a:ext cx="7543800" cy="627097"/>
          </a:xfrm>
          <a:prstGeom prst="rect">
            <a:avLst/>
          </a:prstGeom>
        </p:spPr>
        <p:txBody>
          <a:bodyPr/>
          <a:lstStyle/>
          <a:p>
            <a:pPr indent="12700" algn="ctr">
              <a:defRPr sz="2000">
                <a:solidFill>
                  <a:srgbClr val="FF0000"/>
                </a:solidFill>
              </a:defRPr>
            </a:pPr>
            <a:br/>
            <a:r>
              <a:rPr>
                <a:solidFill>
                  <a:srgbClr val="C00000"/>
                </a:solidFill>
              </a:rPr>
              <a:t>2.1.2. Seuils et descriptif des groupes de maitrise</a:t>
            </a:r>
          </a:p>
        </p:txBody>
      </p:sp>
      <p:sp>
        <p:nvSpPr>
          <p:cNvPr id="196"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7"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98" name="Rectangle 4"/>
          <p:cNvSpPr txBox="1"/>
          <p:nvPr/>
        </p:nvSpPr>
        <p:spPr>
          <a:xfrm>
            <a:off x="-106680" y="1649322"/>
            <a:ext cx="9357360"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sp>
        <p:nvSpPr>
          <p:cNvPr id="199" name="Rectangle 5"/>
          <p:cNvSpPr txBox="1"/>
          <p:nvPr/>
        </p:nvSpPr>
        <p:spPr>
          <a:xfrm>
            <a:off x="45719" y="762000"/>
            <a:ext cx="9052561" cy="917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br/>
            <a:br/>
          </a:p>
        </p:txBody>
      </p:sp>
      <p:sp>
        <p:nvSpPr>
          <p:cNvPr id="200" name="Rectangle 7"/>
          <p:cNvSpPr txBox="1"/>
          <p:nvPr/>
        </p:nvSpPr>
        <p:spPr>
          <a:xfrm>
            <a:off x="392988" y="1305342"/>
            <a:ext cx="8095692" cy="52537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28285B"/>
                </a:solidFill>
                <a:latin typeface="Marianne-Regular"/>
                <a:ea typeface="Marianne-Regular"/>
                <a:cs typeface="Marianne-Regular"/>
                <a:sym typeface="Marianne-Regular"/>
              </a:defRPr>
            </a:pPr>
            <a:r>
              <a:t>Les élèves du groupe « </a:t>
            </a:r>
            <a:r>
              <a:rPr b="1">
                <a:latin typeface="Marianne-Bold"/>
                <a:ea typeface="Marianne-Bold"/>
                <a:cs typeface="Marianne-Bold"/>
                <a:sym typeface="Marianne-Bold"/>
              </a:rPr>
              <a:t>à besoins de consolidation des compétences élémentaires en lecture </a:t>
            </a:r>
            <a:r>
              <a:t>» – répondant correctement à </a:t>
            </a:r>
            <a:r>
              <a:rPr b="1">
                <a:latin typeface="Marianne-Bold"/>
                <a:ea typeface="Marianne-Bold"/>
                <a:cs typeface="Marianne-Bold"/>
                <a:sym typeface="Marianne-Bold"/>
              </a:rPr>
              <a:t>8 questions ou moins </a:t>
            </a:r>
            <a:r>
              <a:t>– sont ceux pour lesquels</a:t>
            </a:r>
            <a:br/>
            <a:r>
              <a:t>un accompagnement ciblé sur lesdites compétences parait nécessaire.</a:t>
            </a:r>
          </a:p>
          <a:p>
            <a:pPr>
              <a:defRPr sz="2400">
                <a:solidFill>
                  <a:srgbClr val="28285B"/>
                </a:solidFill>
                <a:latin typeface="Marianne-Regular"/>
                <a:ea typeface="Marianne-Regular"/>
                <a:cs typeface="Marianne-Regular"/>
                <a:sym typeface="Marianne-Regular"/>
              </a:defRPr>
            </a:pPr>
            <a:br/>
            <a:r>
              <a:t>Les élèves du groupe « </a:t>
            </a:r>
            <a:r>
              <a:rPr b="1">
                <a:latin typeface="Marianne-Bold"/>
                <a:ea typeface="Marianne-Bold"/>
                <a:cs typeface="Marianne-Bold"/>
                <a:sym typeface="Marianne-Bold"/>
              </a:rPr>
              <a:t>capable de comprendre les textes proposés </a:t>
            </a:r>
            <a:r>
              <a:t>» – répondant correctement à </a:t>
            </a:r>
            <a:r>
              <a:rPr b="1">
                <a:latin typeface="Marianne-Bold"/>
                <a:ea typeface="Marianne-Bold"/>
                <a:cs typeface="Marianne-Bold"/>
                <a:sym typeface="Marianne-Bold"/>
              </a:rPr>
              <a:t>9 questions ou plus </a:t>
            </a:r>
            <a:r>
              <a:t>– peuvent mobiliser des compétences élémentaires leur permettant d’avoir une compréhension générale de documents très simples de la vie courante.</a:t>
            </a:r>
            <a:r>
              <a:rPr>
                <a:solidFill>
                  <a:srgbClr val="000000"/>
                </a:solidFill>
                <a:latin typeface="+mn-lt"/>
                <a:ea typeface="+mn-ea"/>
                <a:cs typeface="+mn-cs"/>
                <a:sym typeface="Calibri"/>
              </a:rPr>
              <a:t> </a:t>
            </a:r>
            <a:br>
              <a:rPr>
                <a:solidFill>
                  <a:srgbClr val="000000"/>
                </a:solidFill>
                <a:latin typeface="+mn-lt"/>
                <a:ea typeface="+mn-ea"/>
                <a:cs typeface="+mn-cs"/>
                <a:sym typeface="Calibri"/>
              </a:rPr>
            </a:br>
          </a:p>
          <a:p>
            <a:pPr>
              <a:defRPr sz="2400"/>
            </a:pPr>
            <a:r>
              <a:t>Voir page 23 de la brochure : descriptif plus précis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object 2"/>
          <p:cNvSpPr txBox="1"/>
          <p:nvPr>
            <p:ph type="title"/>
          </p:nvPr>
        </p:nvSpPr>
        <p:spPr>
          <a:xfrm>
            <a:off x="1219200" y="-1"/>
            <a:ext cx="7543800" cy="627097"/>
          </a:xfrm>
          <a:prstGeom prst="rect">
            <a:avLst/>
          </a:prstGeom>
        </p:spPr>
        <p:txBody>
          <a:bodyPr/>
          <a:lstStyle/>
          <a:p>
            <a:pPr indent="12700" algn="ctr">
              <a:defRPr sz="2000">
                <a:solidFill>
                  <a:srgbClr val="C00000"/>
                </a:solidFill>
              </a:defRPr>
            </a:pPr>
            <a:br/>
            <a:r>
              <a:t>2.1.3. COMPRÉHENSION DE L’ORAL</a:t>
            </a:r>
          </a:p>
        </p:txBody>
      </p:sp>
      <p:sp>
        <p:nvSpPr>
          <p:cNvPr id="203"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4"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205" name="Rectangle 4"/>
          <p:cNvSpPr txBox="1"/>
          <p:nvPr/>
        </p:nvSpPr>
        <p:spPr>
          <a:xfrm>
            <a:off x="392988" y="762000"/>
            <a:ext cx="8629093" cy="59169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pPr>
            <a:r>
              <a:t>   Support : un document sonore</a:t>
            </a:r>
          </a:p>
          <a:p>
            <a:pPr>
              <a:defRPr sz="2400"/>
            </a:pPr>
          </a:p>
          <a:p>
            <a:pPr algn="ctr">
              <a:defRPr sz="2400"/>
            </a:pPr>
            <a:r>
              <a:t>2 séries de 5 questions</a:t>
            </a:r>
            <a:br/>
          </a:p>
          <a:p>
            <a:pPr>
              <a:defRPr sz="2400"/>
            </a:pPr>
            <a:r>
              <a:t>Le questionnement vise exclusivement à évaluer </a:t>
            </a:r>
            <a:r>
              <a:rPr b="1"/>
              <a:t>la compréhension des informations essentielles et du sens global :</a:t>
            </a:r>
            <a:endParaRPr b="1"/>
          </a:p>
          <a:p>
            <a:pPr>
              <a:defRPr sz="2400"/>
            </a:pPr>
            <a:br>
              <a:rPr b="1"/>
            </a:br>
            <a:r>
              <a:t> </a:t>
            </a:r>
            <a:r>
              <a:rPr b="1"/>
              <a:t>-mémoriser une information explicite littérale </a:t>
            </a:r>
            <a:r>
              <a:t>: il s’agit d’informations saillantes qui doivent être retenues pour que l’objectif du document soit atteint ; l’idée peut être présentée comme essentielle ou l’information plusieurs fois réitérée.</a:t>
            </a:r>
          </a:p>
          <a:p>
            <a:pPr>
              <a:defRPr sz="2400"/>
            </a:pPr>
            <a:br/>
            <a:r>
              <a:rPr b="1"/>
              <a:t> - comprendre le sens global et identifier la visée </a:t>
            </a:r>
            <a:r>
              <a:t>: il s’agit pour l’élève de comprendre la situation d’énonciation, d’identifier le thème du document sonore et d’en identifier l’objectif principal. </a:t>
            </a:r>
            <a:br/>
          </a:p>
        </p:txBody>
      </p:sp>
      <p:sp>
        <p:nvSpPr>
          <p:cNvPr id="206" name="Rectangle 5"/>
          <p:cNvSpPr txBox="1"/>
          <p:nvPr/>
        </p:nvSpPr>
        <p:spPr>
          <a:xfrm>
            <a:off x="45719" y="762000"/>
            <a:ext cx="9052561" cy="917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br/>
            <a:b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object 2"/>
          <p:cNvSpPr txBox="1"/>
          <p:nvPr>
            <p:ph type="title"/>
          </p:nvPr>
        </p:nvSpPr>
        <p:spPr>
          <a:xfrm>
            <a:off x="1219200" y="-1"/>
            <a:ext cx="7543800" cy="627097"/>
          </a:xfrm>
          <a:prstGeom prst="rect">
            <a:avLst/>
          </a:prstGeom>
        </p:spPr>
        <p:txBody>
          <a:bodyPr/>
          <a:lstStyle/>
          <a:p>
            <a:pPr indent="12700" algn="ctr">
              <a:defRPr sz="2000">
                <a:solidFill>
                  <a:srgbClr val="C00000"/>
                </a:solidFill>
              </a:defRPr>
            </a:pPr>
            <a:br/>
            <a:r>
              <a:t>2.2. MODULES ADAPTATIFS</a:t>
            </a:r>
          </a:p>
        </p:txBody>
      </p:sp>
      <p:sp>
        <p:nvSpPr>
          <p:cNvPr id="211"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2"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213" name="Rectangle 4"/>
          <p:cNvSpPr txBox="1"/>
          <p:nvPr/>
        </p:nvSpPr>
        <p:spPr>
          <a:xfrm>
            <a:off x="-106680" y="1512846"/>
            <a:ext cx="9357360" cy="625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pic>
        <p:nvPicPr>
          <p:cNvPr id="214" name="Objet 6" descr="Objet 6"/>
          <p:cNvPicPr>
            <a:picLocks noChangeAspect="1"/>
          </p:cNvPicPr>
          <p:nvPr/>
        </p:nvPicPr>
        <p:blipFill>
          <a:blip r:embed="rId3">
            <a:extLst/>
          </a:blip>
          <a:stretch>
            <a:fillRect/>
          </a:stretch>
        </p:blipFill>
        <p:spPr>
          <a:xfrm>
            <a:off x="1600200" y="778835"/>
            <a:ext cx="5638800" cy="56637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re 1"/>
          <p:cNvSpPr txBox="1"/>
          <p:nvPr>
            <p:ph type="ctrTitle"/>
          </p:nvPr>
        </p:nvSpPr>
        <p:spPr>
          <a:xfrm>
            <a:off x="347268" y="838200"/>
            <a:ext cx="8449462" cy="369333"/>
          </a:xfrm>
          <a:prstGeom prst="rect">
            <a:avLst/>
          </a:prstGeom>
        </p:spPr>
        <p:txBody>
          <a:bodyPr/>
          <a:lstStyle>
            <a:lvl1pPr algn="ctr">
              <a:defRPr spc="-100" sz="2400">
                <a:solidFill>
                  <a:srgbClr val="C00000"/>
                </a:solidFill>
              </a:defRPr>
            </a:lvl1pPr>
          </a:lstStyle>
          <a:p>
            <a:pPr/>
            <a:r>
              <a:t>2.2. Exercices complémentaires de maîtrise de la langue</a:t>
            </a:r>
          </a:p>
        </p:txBody>
      </p:sp>
      <p:sp>
        <p:nvSpPr>
          <p:cNvPr id="219" name="Sous-titre 2"/>
          <p:cNvSpPr txBox="1"/>
          <p:nvPr>
            <p:ph type="subTitle" idx="1"/>
          </p:nvPr>
        </p:nvSpPr>
        <p:spPr>
          <a:xfrm>
            <a:off x="304800" y="1524000"/>
            <a:ext cx="7924800" cy="7017306"/>
          </a:xfrm>
          <a:prstGeom prst="rect">
            <a:avLst/>
          </a:prstGeom>
        </p:spPr>
        <p:txBody>
          <a:bodyPr/>
          <a:lstStyle/>
          <a:p>
            <a:pPr algn="ctr">
              <a:defRPr b="1"/>
            </a:pPr>
            <a:r>
              <a:t>2.2.1.  Discrimination graphophonologique (déchiffrage)</a:t>
            </a:r>
          </a:p>
          <a:p>
            <a:pPr algn="ctr"/>
          </a:p>
          <a:p>
            <a:pPr algn="ctr">
              <a:defRPr u="sng"/>
            </a:pPr>
            <a:r>
              <a:t>Objectif des exercices </a:t>
            </a:r>
            <a:r>
              <a:rPr u="none"/>
              <a:t>:</a:t>
            </a:r>
            <a:endParaRPr u="none"/>
          </a:p>
          <a:p>
            <a:pPr algn="ctr"/>
          </a:p>
          <a:p>
            <a:pPr algn="ctr"/>
            <a:r>
              <a:t>évaluer la capacité des élèves à établir des </a:t>
            </a:r>
            <a:r>
              <a:rPr b="1"/>
              <a:t>correspondances entre graphèmes et phonèmes</a:t>
            </a:r>
            <a:r>
              <a:t>, c’est-à-dire à mettre en relation l’écriture et la prononciation d’un ensemble de lettres ou d’un mot. </a:t>
            </a:r>
          </a:p>
          <a:p>
            <a:pPr algn="ctr"/>
            <a:r>
              <a:t>La compétence est évaluée grâce à deux séries de questions. </a:t>
            </a:r>
          </a:p>
          <a:p>
            <a:pPr algn="ctr"/>
          </a:p>
          <a:p>
            <a:pPr algn="ctr"/>
            <a:r>
              <a:t> « </a:t>
            </a:r>
            <a:r>
              <a:rPr u="sng"/>
              <a:t>Écriture de sons » </a:t>
            </a:r>
            <a:r>
              <a:t>L’élève doit choisir la graphie qui correspond aux sons entendus parmi 4 propositions. </a:t>
            </a:r>
          </a:p>
          <a:p>
            <a:pPr algn="ctr"/>
          </a:p>
          <a:p>
            <a:pPr algn="ctr">
              <a:defRPr u="sng"/>
            </a:pPr>
            <a:r>
              <a:t>« Homophones » - </a:t>
            </a:r>
            <a:r>
              <a:rPr u="none"/>
              <a:t>Un mot est associé à un pseudo-mot : les élèves doivent déterminer, en fonction de leur graphie respective, s’ils se prononcent de la même manière. </a:t>
            </a:r>
            <a:br>
              <a:rPr u="none"/>
            </a:br>
          </a:p>
          <a:p>
            <a:pPr algn="ctr"/>
            <a:br/>
          </a:p>
          <a:p>
            <a:pPr/>
          </a:p>
          <a:p>
            <a:pPr/>
          </a:p>
          <a:p>
            <a:pPr/>
          </a:p>
          <a:p>
            <a:pPr/>
          </a:p>
          <a:p>
            <a:pPr/>
            <a:b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re 1"/>
          <p:cNvSpPr txBox="1"/>
          <p:nvPr>
            <p:ph type="ctrTitle"/>
          </p:nvPr>
        </p:nvSpPr>
        <p:spPr>
          <a:xfrm>
            <a:off x="347267" y="381000"/>
            <a:ext cx="8491934" cy="369333"/>
          </a:xfrm>
          <a:prstGeom prst="rect">
            <a:avLst/>
          </a:prstGeom>
        </p:spPr>
        <p:txBody>
          <a:bodyPr/>
          <a:lstStyle/>
          <a:p>
            <a:pPr algn="ctr">
              <a:defRPr spc="-100" sz="2400">
                <a:solidFill>
                  <a:srgbClr val="C00000"/>
                </a:solidFill>
              </a:defRPr>
            </a:pPr>
            <a:r>
              <a:t> </a:t>
            </a:r>
            <a:r>
              <a:rPr sz="2000"/>
              <a:t>2.2. Exercices complémentaires de maîtrise de la langue</a:t>
            </a:r>
          </a:p>
        </p:txBody>
      </p:sp>
      <p:sp>
        <p:nvSpPr>
          <p:cNvPr id="224" name="Sous-titre 2"/>
          <p:cNvSpPr txBox="1"/>
          <p:nvPr>
            <p:ph type="subTitle" idx="1"/>
          </p:nvPr>
        </p:nvSpPr>
        <p:spPr>
          <a:xfrm>
            <a:off x="304800" y="1295399"/>
            <a:ext cx="7924800" cy="8294580"/>
          </a:xfrm>
          <a:prstGeom prst="rect">
            <a:avLst/>
          </a:prstGeom>
        </p:spPr>
        <p:txBody>
          <a:bodyPr/>
          <a:lstStyle/>
          <a:p>
            <a:pPr algn="ctr"/>
            <a:r>
              <a:t> </a:t>
            </a:r>
            <a:r>
              <a:rPr b="1"/>
              <a:t>2.2.2. Connaissance lexicale (vocabulaire) </a:t>
            </a:r>
            <a:br>
              <a:rPr b="1"/>
            </a:br>
          </a:p>
          <a:p>
            <a:pPr algn="ctr">
              <a:defRPr u="sng"/>
            </a:pPr>
            <a:r>
              <a:t>Objectif des exercices </a:t>
            </a:r>
            <a:r>
              <a:rPr u="none"/>
              <a:t>:</a:t>
            </a:r>
            <a:endParaRPr u="none"/>
          </a:p>
          <a:p>
            <a:pPr algn="ctr"/>
            <a:r>
              <a:t> évaluer l’ampleur et la précision du bagage lexical de l’élève</a:t>
            </a:r>
          </a:p>
          <a:p>
            <a:pPr algn="ctr"/>
          </a:p>
          <a:p>
            <a:pPr>
              <a:defRPr b="1" sz="1800"/>
            </a:pPr>
            <a:r>
              <a:t>« Mot ou non-mot »</a:t>
            </a:r>
          </a:p>
          <a:p>
            <a:pPr>
              <a:defRPr sz="1800"/>
            </a:pPr>
            <a:r>
              <a:t>Il s’agit d’un exercice de décision lexicale qui vise à évaluer le lexique mental de l’élève.</a:t>
            </a:r>
          </a:p>
          <a:p>
            <a:pPr>
              <a:defRPr sz="1800"/>
            </a:pPr>
            <a:r>
              <a:t>L’élève écoute une piste audio qui oralise soit un mot soit un pseudo-mot d’un nombre de syllabes varié puis doit cocher « oui » ou « non » selon qu’il pense que ce vocable existe ou pas. (exemple : ganelle).</a:t>
            </a:r>
          </a:p>
          <a:p>
            <a:pPr>
              <a:defRPr sz="1800"/>
            </a:pPr>
          </a:p>
          <a:p>
            <a:pPr>
              <a:defRPr b="1" sz="1800"/>
            </a:pPr>
            <a:r>
              <a:t>« Mot en images » </a:t>
            </a:r>
          </a:p>
          <a:p>
            <a:pPr>
              <a:defRPr sz="1800"/>
            </a:pPr>
            <a:r>
              <a:t>La connaissance du lexique est évaluée grâce à des représentations visuelles.  Pour éviter totalement le biais de la lecture, le mot à identifier est oralisé. </a:t>
            </a:r>
            <a:r>
              <a:rPr b="1"/>
              <a:t>Une fois le mot entendu, l’élève doit sélectionner, parmi quatre dessins, celui qui l’illustre</a:t>
            </a:r>
            <a:r>
              <a:t>. </a:t>
            </a:r>
          </a:p>
          <a:p>
            <a:pPr/>
            <a:br/>
            <a:br/>
            <a:br/>
          </a:p>
          <a:p>
            <a:pPr algn="ctr"/>
            <a:br/>
          </a:p>
          <a:p>
            <a:pPr/>
          </a:p>
          <a:p>
            <a:pPr/>
          </a:p>
          <a:p>
            <a:pPr/>
          </a:p>
          <a:p>
            <a:pPr/>
          </a:p>
          <a:p>
            <a:pPr/>
            <a:b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re 1"/>
          <p:cNvSpPr txBox="1"/>
          <p:nvPr>
            <p:ph type="ctrTitle"/>
          </p:nvPr>
        </p:nvSpPr>
        <p:spPr>
          <a:xfrm>
            <a:off x="347267" y="381000"/>
            <a:ext cx="8491934" cy="369333"/>
          </a:xfrm>
          <a:prstGeom prst="rect">
            <a:avLst/>
          </a:prstGeom>
        </p:spPr>
        <p:txBody>
          <a:bodyPr/>
          <a:lstStyle/>
          <a:p>
            <a:pPr algn="ctr">
              <a:defRPr spc="-100" sz="2400">
                <a:solidFill>
                  <a:srgbClr val="C00000"/>
                </a:solidFill>
              </a:defRPr>
            </a:pPr>
            <a:r>
              <a:t> </a:t>
            </a:r>
            <a:r>
              <a:rPr sz="2000"/>
              <a:t>2.2. Exercices complémentaires de maîtrise de la langue</a:t>
            </a:r>
          </a:p>
        </p:txBody>
      </p:sp>
      <p:sp>
        <p:nvSpPr>
          <p:cNvPr id="229" name="Sous-titre 2"/>
          <p:cNvSpPr txBox="1"/>
          <p:nvPr>
            <p:ph type="subTitle" idx="1"/>
          </p:nvPr>
        </p:nvSpPr>
        <p:spPr>
          <a:xfrm>
            <a:off x="304800" y="1295399"/>
            <a:ext cx="7924800" cy="3216267"/>
          </a:xfrm>
          <a:prstGeom prst="rect">
            <a:avLst/>
          </a:prstGeom>
        </p:spPr>
        <p:txBody>
          <a:bodyPr/>
          <a:lstStyle/>
          <a:p>
            <a:pPr algn="ctr"/>
            <a:br/>
            <a:br/>
          </a:p>
          <a:p>
            <a:pPr algn="ctr"/>
            <a:br/>
          </a:p>
          <a:p>
            <a:pPr/>
          </a:p>
          <a:p>
            <a:pPr/>
          </a:p>
          <a:p>
            <a:pPr/>
          </a:p>
          <a:p>
            <a:pPr/>
          </a:p>
          <a:p>
            <a:pPr/>
            <a:br/>
          </a:p>
        </p:txBody>
      </p:sp>
      <p:pic>
        <p:nvPicPr>
          <p:cNvPr id="230" name="Objet 4" descr="Objet 4"/>
          <p:cNvPicPr>
            <a:picLocks noChangeAspect="1"/>
          </p:cNvPicPr>
          <p:nvPr/>
        </p:nvPicPr>
        <p:blipFill>
          <a:blip r:embed="rId3">
            <a:extLst/>
          </a:blip>
          <a:stretch>
            <a:fillRect/>
          </a:stretch>
        </p:blipFill>
        <p:spPr>
          <a:xfrm>
            <a:off x="1752599" y="1270782"/>
            <a:ext cx="6423026" cy="4552169"/>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re 1"/>
          <p:cNvSpPr txBox="1"/>
          <p:nvPr>
            <p:ph type="ctrTitle"/>
          </p:nvPr>
        </p:nvSpPr>
        <p:spPr>
          <a:xfrm>
            <a:off x="347267" y="381000"/>
            <a:ext cx="8491934" cy="369333"/>
          </a:xfrm>
          <a:prstGeom prst="rect">
            <a:avLst/>
          </a:prstGeom>
        </p:spPr>
        <p:txBody>
          <a:bodyPr/>
          <a:lstStyle/>
          <a:p>
            <a:pPr algn="ctr">
              <a:defRPr spc="-100" sz="2400">
                <a:solidFill>
                  <a:srgbClr val="C00000"/>
                </a:solidFill>
              </a:defRPr>
            </a:pPr>
            <a:r>
              <a:t> </a:t>
            </a:r>
            <a:r>
              <a:rPr sz="2000"/>
              <a:t>2.2. Exercices complémentaires de maîtrise de la langue</a:t>
            </a:r>
          </a:p>
        </p:txBody>
      </p:sp>
      <p:sp>
        <p:nvSpPr>
          <p:cNvPr id="235" name="Sous-titre 2"/>
          <p:cNvSpPr txBox="1"/>
          <p:nvPr>
            <p:ph type="subTitle" idx="1"/>
          </p:nvPr>
        </p:nvSpPr>
        <p:spPr>
          <a:xfrm>
            <a:off x="304800" y="1295400"/>
            <a:ext cx="8686800" cy="8186857"/>
          </a:xfrm>
          <a:prstGeom prst="rect">
            <a:avLst/>
          </a:prstGeom>
        </p:spPr>
        <p:txBody>
          <a:bodyPr/>
          <a:lstStyle/>
          <a:p>
            <a:pPr>
              <a:defRPr b="1"/>
            </a:pPr>
            <a:r>
              <a:t>2.2.3. Compréhension syntaxico-sémantique : « phrases et situations »</a:t>
            </a:r>
            <a:br/>
          </a:p>
          <a:p>
            <a:pPr>
              <a:defRPr u="sng"/>
            </a:pPr>
            <a:r>
              <a:t>Objectif</a:t>
            </a:r>
            <a:r>
              <a:rPr u="none"/>
              <a:t> : évaluer la capacité des élèves à </a:t>
            </a:r>
            <a:r>
              <a:rPr b="1" u="none"/>
              <a:t>comprendre des énoncés courts dont la signification est liée aux variations de certaines classes de mots, à une structure syntaxique particulière</a:t>
            </a:r>
            <a:r>
              <a:rPr u="none"/>
              <a:t> –comme par exemple certaines tournures négatives ou la forme passive –, </a:t>
            </a:r>
            <a:r>
              <a:rPr b="1" u="none"/>
              <a:t>ou encore au sens d’un mot-outil </a:t>
            </a:r>
            <a:r>
              <a:rPr u="none"/>
              <a:t>– par exemple une préposition ou un pronom relatif, qu’il soit sous une forme simple ou composée.</a:t>
            </a:r>
            <a:endParaRPr u="none"/>
          </a:p>
          <a:p>
            <a:pPr/>
            <a:br/>
            <a:r>
              <a:t>En septembre 2023, l’exercice comporte </a:t>
            </a:r>
            <a:r>
              <a:rPr b="1"/>
              <a:t>13 phrases.</a:t>
            </a:r>
            <a:endParaRPr b="1"/>
          </a:p>
          <a:p>
            <a:pPr/>
            <a:br>
              <a:rPr b="1"/>
            </a:br>
            <a:r>
              <a:t>Afin d’éliminer toute interférence entre des difficultés de déchiffrage et les difficultés de compréhension que cet exercice cherche à évaluer, </a:t>
            </a:r>
            <a:r>
              <a:rPr b="1"/>
              <a:t>les énoncés sont oralisés. </a:t>
            </a:r>
            <a:r>
              <a:t>Les élèves peuvent écouter la piste audio autant de fois qu’ils le jugent utile. </a:t>
            </a:r>
            <a:br/>
            <a:br/>
            <a:br/>
            <a:br/>
          </a:p>
          <a:p>
            <a:pPr algn="ctr"/>
            <a:br/>
          </a:p>
          <a:p>
            <a:pPr/>
          </a:p>
          <a:p>
            <a:pPr/>
          </a:p>
          <a:p>
            <a:pPr/>
          </a:p>
          <a:p>
            <a:pPr/>
          </a:p>
          <a:p>
            <a:pPr/>
            <a:b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re 1"/>
          <p:cNvSpPr txBox="1"/>
          <p:nvPr>
            <p:ph type="ctrTitle"/>
          </p:nvPr>
        </p:nvSpPr>
        <p:spPr>
          <a:xfrm>
            <a:off x="347267" y="381000"/>
            <a:ext cx="8491934" cy="369333"/>
          </a:xfrm>
          <a:prstGeom prst="rect">
            <a:avLst/>
          </a:prstGeom>
        </p:spPr>
        <p:txBody>
          <a:bodyPr/>
          <a:lstStyle/>
          <a:p>
            <a:pPr algn="ctr">
              <a:defRPr spc="-100" sz="2400">
                <a:solidFill>
                  <a:srgbClr val="C00000"/>
                </a:solidFill>
              </a:defRPr>
            </a:pPr>
            <a:r>
              <a:t> </a:t>
            </a:r>
            <a:r>
              <a:rPr sz="2000"/>
              <a:t>2.2. Exercices complémentaires de maîtrise de la langue</a:t>
            </a:r>
          </a:p>
        </p:txBody>
      </p:sp>
      <p:sp>
        <p:nvSpPr>
          <p:cNvPr id="240" name="Sous-titre 2"/>
          <p:cNvSpPr txBox="1"/>
          <p:nvPr>
            <p:ph type="subTitle" idx="1"/>
          </p:nvPr>
        </p:nvSpPr>
        <p:spPr>
          <a:xfrm>
            <a:off x="304800" y="1295400"/>
            <a:ext cx="7924800" cy="3508653"/>
          </a:xfrm>
          <a:prstGeom prst="rect">
            <a:avLst/>
          </a:prstGeom>
        </p:spPr>
        <p:txBody>
          <a:bodyPr/>
          <a:lstStyle/>
          <a:p>
            <a:pPr/>
            <a:br/>
            <a:br/>
            <a:br/>
          </a:p>
          <a:p>
            <a:pPr algn="ctr"/>
            <a:br/>
          </a:p>
          <a:p>
            <a:pPr/>
          </a:p>
          <a:p>
            <a:pPr/>
          </a:p>
          <a:p>
            <a:pPr/>
          </a:p>
          <a:p>
            <a:pPr/>
          </a:p>
          <a:p>
            <a:pPr/>
            <a:br/>
          </a:p>
        </p:txBody>
      </p:sp>
      <p:pic>
        <p:nvPicPr>
          <p:cNvPr id="241" name="Objet 3" descr="Objet 3"/>
          <p:cNvPicPr>
            <a:picLocks noChangeAspect="1"/>
          </p:cNvPicPr>
          <p:nvPr/>
        </p:nvPicPr>
        <p:blipFill>
          <a:blip r:embed="rId3">
            <a:extLst/>
          </a:blip>
          <a:stretch>
            <a:fillRect/>
          </a:stretch>
        </p:blipFill>
        <p:spPr>
          <a:xfrm>
            <a:off x="1981200" y="1143000"/>
            <a:ext cx="5181600" cy="51816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object 2"/>
          <p:cNvSpPr/>
          <p:nvPr/>
        </p:nvSpPr>
        <p:spPr>
          <a:xfrm flipH="1" flipV="1">
            <a:off x="360425" y="6380175"/>
            <a:ext cx="8424672" cy="50"/>
          </a:xfrm>
          <a:prstGeom prst="line">
            <a:avLst/>
          </a:prstGeom>
          <a:ln w="10668">
            <a:solidFill>
              <a:srgbClr val="000000"/>
            </a:solidFill>
          </a:ln>
        </p:spPr>
        <p:txBody>
          <a:bodyPr lIns="45719" rIns="45719"/>
          <a:lstStyle/>
          <a:p>
            <a:pPr/>
          </a:p>
        </p:txBody>
      </p:sp>
      <p:sp>
        <p:nvSpPr>
          <p:cNvPr id="78" name="object 3"/>
          <p:cNvSpPr txBox="1"/>
          <p:nvPr>
            <p:ph type="title"/>
          </p:nvPr>
        </p:nvSpPr>
        <p:spPr>
          <a:xfrm>
            <a:off x="347267" y="2706115"/>
            <a:ext cx="7584442" cy="2075569"/>
          </a:xfrm>
          <a:prstGeom prst="rect">
            <a:avLst/>
          </a:prstGeom>
        </p:spPr>
        <p:txBody>
          <a:bodyPr/>
          <a:lstStyle/>
          <a:p>
            <a:pPr marL="396875" marR="5080" indent="-384809" algn="ctr">
              <a:lnSpc>
                <a:spcPts val="3800"/>
              </a:lnSpc>
              <a:spcBef>
                <a:spcPts val="500"/>
              </a:spcBef>
              <a:defRPr>
                <a:solidFill>
                  <a:srgbClr val="C00000"/>
                </a:solidFill>
              </a:defRPr>
            </a:pPr>
            <a:r>
              <a:t>1. </a:t>
            </a:r>
            <a:r>
              <a:rPr spc="-100"/>
              <a:t>Objectifs </a:t>
            </a:r>
            <a:br>
              <a:rPr spc="-100"/>
            </a:br>
            <a:br>
              <a:rPr spc="-100"/>
            </a:br>
            <a:br>
              <a:rPr spc="-100"/>
            </a:br>
            <a:r>
              <a:t>d</a:t>
            </a:r>
            <a:r>
              <a:t>es</a:t>
            </a:r>
            <a:r>
              <a:t> </a:t>
            </a:r>
            <a:r>
              <a:rPr spc="-100"/>
              <a:t>test</a:t>
            </a:r>
            <a:r>
              <a:rPr spc="-100"/>
              <a:t>s</a:t>
            </a:r>
            <a:r>
              <a:rPr spc="-100"/>
              <a:t> </a:t>
            </a:r>
            <a:r>
              <a:t>de  </a:t>
            </a:r>
            <a:r>
              <a:rPr spc="-100"/>
              <a:t>positionnement</a:t>
            </a:r>
          </a:p>
        </p:txBody>
      </p:sp>
      <p:sp>
        <p:nvSpPr>
          <p:cNvPr id="79" name="object 4"/>
          <p:cNvSpPr txBox="1"/>
          <p:nvPr>
            <p:ph type="sldNum" sz="quarter" idx="4294967295"/>
          </p:nvPr>
        </p:nvSpPr>
        <p:spPr>
          <a:xfrm>
            <a:off x="7469123" y="6555413"/>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object 2"/>
          <p:cNvSpPr txBox="1"/>
          <p:nvPr>
            <p:ph type="title"/>
          </p:nvPr>
        </p:nvSpPr>
        <p:spPr>
          <a:xfrm>
            <a:off x="347267" y="169235"/>
            <a:ext cx="8450582" cy="403959"/>
          </a:xfrm>
          <a:prstGeom prst="rect">
            <a:avLst/>
          </a:prstGeom>
        </p:spPr>
        <p:txBody>
          <a:bodyPr/>
          <a:lstStyle>
            <a:lvl1pPr indent="12700" algn="ctr">
              <a:defRPr spc="-100" sz="2500">
                <a:solidFill>
                  <a:srgbClr val="C00000"/>
                </a:solidFill>
              </a:defRPr>
            </a:lvl1pPr>
          </a:lstStyle>
          <a:p>
            <a:pPr/>
            <a:r>
              <a:t>2.3. Les restitutions du test en CAP</a:t>
            </a:r>
          </a:p>
        </p:txBody>
      </p:sp>
      <p:sp>
        <p:nvSpPr>
          <p:cNvPr id="246"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7" name="object 3"/>
          <p:cNvSpPr txBox="1"/>
          <p:nvPr/>
        </p:nvSpPr>
        <p:spPr>
          <a:xfrm>
            <a:off x="347267" y="1308098"/>
            <a:ext cx="8568134" cy="66294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99085" marR="5080" indent="-287020" algn="just">
              <a:spcBef>
                <a:spcPts val="100"/>
              </a:spcBef>
              <a:buSzPct val="100000"/>
              <a:buChar char="•"/>
              <a:tabLst>
                <a:tab pos="292100" algn="l"/>
              </a:tabLst>
              <a:defRPr>
                <a:latin typeface="Arial"/>
                <a:ea typeface="Arial"/>
                <a:cs typeface="Arial"/>
                <a:sym typeface="Arial"/>
              </a:defRPr>
            </a:pPr>
          </a:p>
          <a:p>
            <a:pPr marL="299085" marR="5080" indent="-287020" algn="just">
              <a:spcBef>
                <a:spcPts val="100"/>
              </a:spcBef>
              <a:buSzPct val="100000"/>
              <a:buChar char="•"/>
              <a:tabLst>
                <a:tab pos="292100" algn="l"/>
              </a:tabLst>
              <a:defRPr>
                <a:latin typeface="Arial"/>
                <a:ea typeface="Arial"/>
                <a:cs typeface="Arial"/>
                <a:sym typeface="Arial"/>
              </a:defRPr>
            </a:pPr>
            <a:r>
              <a:t>À </a:t>
            </a:r>
            <a:r>
              <a:rPr spc="-5"/>
              <a:t>partir de la plateforme </a:t>
            </a:r>
            <a:r>
              <a:rPr spc="-5"/>
              <a:t>(ASP) </a:t>
            </a:r>
            <a:r>
              <a:rPr spc="-5"/>
              <a:t>en ligne, mise à disposition rapide auprès </a:t>
            </a:r>
            <a:r>
              <a:rPr spc="-10"/>
              <a:t>des  </a:t>
            </a:r>
            <a:r>
              <a:rPr spc="-5"/>
              <a:t>établissements, du </a:t>
            </a:r>
            <a:r>
              <a:rPr b="1"/>
              <a:t>profil </a:t>
            </a:r>
            <a:r>
              <a:rPr b="1" spc="-5"/>
              <a:t>des acquis et des besoins de chaque élève</a:t>
            </a:r>
            <a:r>
              <a:rPr spc="-5"/>
              <a:t>, selon </a:t>
            </a:r>
            <a:r>
              <a:rPr spc="-10"/>
              <a:t>deux  </a:t>
            </a:r>
            <a:r>
              <a:rPr spc="-5"/>
              <a:t>degrés de</a:t>
            </a:r>
            <a:r>
              <a:t> </a:t>
            </a:r>
            <a:r>
              <a:rPr spc="-5"/>
              <a:t>maitrise</a:t>
            </a:r>
          </a:p>
          <a:p>
            <a:pPr>
              <a:buSzPct val="100000"/>
              <a:buFont typeface="Arial"/>
              <a:buChar char="•"/>
              <a:defRPr sz="2700">
                <a:latin typeface="Arial"/>
                <a:ea typeface="Arial"/>
                <a:cs typeface="Arial"/>
                <a:sym typeface="Arial"/>
              </a:defRPr>
            </a:pPr>
          </a:p>
          <a:p>
            <a:pPr marL="299085" marR="5080" indent="-287020" algn="just">
              <a:buSzPct val="100000"/>
              <a:buChar char="•"/>
              <a:tabLst>
                <a:tab pos="292100" algn="l"/>
              </a:tabLst>
              <a:defRPr b="1" spc="-5">
                <a:latin typeface="Arial"/>
                <a:ea typeface="Arial"/>
                <a:cs typeface="Arial"/>
                <a:sym typeface="Arial"/>
              </a:defRPr>
            </a:pPr>
            <a:r>
              <a:t>Un rendu </a:t>
            </a:r>
            <a:r>
              <a:rPr spc="0"/>
              <a:t>par </a:t>
            </a:r>
            <a:r>
              <a:t>classe </a:t>
            </a:r>
            <a:r>
              <a:rPr b="0"/>
              <a:t>selon les degrés de </a:t>
            </a:r>
            <a:r>
              <a:rPr b="0" spc="0"/>
              <a:t>maîtrise </a:t>
            </a:r>
            <a:r>
              <a:rPr b="0"/>
              <a:t>sera également  immédiatement</a:t>
            </a:r>
            <a:r>
              <a:rPr b="0" spc="0"/>
              <a:t> </a:t>
            </a:r>
            <a:r>
              <a:rPr b="0"/>
              <a:t>disponible.</a:t>
            </a:r>
          </a:p>
          <a:p>
            <a:pPr marL="299085" marR="5080" indent="-287020" algn="just">
              <a:buSzPct val="100000"/>
              <a:buChar char="•"/>
              <a:tabLst>
                <a:tab pos="292100" algn="l"/>
              </a:tabLst>
              <a:defRPr spc="-5">
                <a:latin typeface="Arial"/>
                <a:ea typeface="Arial"/>
                <a:cs typeface="Arial"/>
                <a:sym typeface="Arial"/>
              </a:defRPr>
            </a:pPr>
          </a:p>
          <a:p>
            <a:pPr marL="299085" marR="5080" indent="-287020" algn="ctr">
              <a:buSzPct val="100000"/>
              <a:buChar char="•"/>
              <a:tabLst>
                <a:tab pos="292100" algn="l"/>
              </a:tabLst>
              <a:defRPr b="1">
                <a:solidFill>
                  <a:srgbClr val="FF0000"/>
                </a:solidFill>
                <a:latin typeface="Arial"/>
                <a:ea typeface="Arial"/>
                <a:cs typeface="Arial"/>
                <a:sym typeface="Arial"/>
              </a:defRPr>
            </a:pPr>
            <a:r>
              <a:t>Trois</a:t>
            </a:r>
            <a:r>
              <a:rPr>
                <a:solidFill>
                  <a:srgbClr val="000000"/>
                </a:solidFill>
              </a:rPr>
              <a:t> </a:t>
            </a:r>
            <a:r>
              <a:rPr spc="-5">
                <a:solidFill>
                  <a:srgbClr val="000000"/>
                </a:solidFill>
              </a:rPr>
              <a:t>fiches de restitution en Littératie</a:t>
            </a:r>
            <a:r>
              <a:rPr spc="-5">
                <a:solidFill>
                  <a:srgbClr val="000000"/>
                </a:solidFill>
                <a:latin typeface="+mn-lt"/>
                <a:ea typeface="+mn-ea"/>
                <a:cs typeface="+mn-cs"/>
                <a:sym typeface="Calibri"/>
              </a:rPr>
              <a:t> concernant :</a:t>
            </a:r>
            <a:endParaRPr spc="-5"/>
          </a:p>
          <a:p>
            <a:pPr marL="299085" marR="5080" indent="-287020" algn="ctr">
              <a:buSzPct val="100000"/>
              <a:buChar char="•"/>
              <a:tabLst>
                <a:tab pos="292100" algn="l"/>
              </a:tabLst>
              <a:defRPr b="1" spc="-5">
                <a:latin typeface="Arial"/>
                <a:ea typeface="Arial"/>
                <a:cs typeface="Arial"/>
                <a:sym typeface="Arial"/>
              </a:defRPr>
            </a:pPr>
          </a:p>
          <a:p>
            <a:pPr marL="151129" indent="-139064">
              <a:spcBef>
                <a:spcPts val="1200"/>
              </a:spcBef>
              <a:tabLst>
                <a:tab pos="152400" algn="l"/>
              </a:tabLst>
              <a:defRPr b="1" spc="-4" sz="2000"/>
            </a:pPr>
            <a:r>
              <a:t>*le test de littératie</a:t>
            </a:r>
            <a:r>
              <a:rPr spc="45"/>
              <a:t> (fiches différentes selon résultats) </a:t>
            </a:r>
            <a:r>
              <a:t>;</a:t>
            </a:r>
          </a:p>
          <a:p>
            <a:pPr marL="151129" indent="-139064">
              <a:spcBef>
                <a:spcPts val="1200"/>
              </a:spcBef>
              <a:tabLst>
                <a:tab pos="152400" algn="l"/>
              </a:tabLst>
              <a:defRPr b="1" spc="-4" sz="2000"/>
            </a:pPr>
            <a:r>
              <a:t>* Le test de fluence ;</a:t>
            </a:r>
          </a:p>
          <a:p>
            <a:pPr marL="151129" indent="-139064">
              <a:spcBef>
                <a:spcPts val="1200"/>
              </a:spcBef>
              <a:tabLst>
                <a:tab pos="152400" algn="l"/>
              </a:tabLst>
              <a:defRPr b="1" spc="-4" sz="2000"/>
            </a:pPr>
            <a:r>
              <a:t>*le test spécifique de </a:t>
            </a:r>
            <a:r>
              <a:rPr i="1">
                <a:latin typeface="Arial"/>
                <a:ea typeface="Arial"/>
                <a:cs typeface="Arial"/>
                <a:sym typeface="Arial"/>
              </a:rPr>
              <a:t>compréhension de </a:t>
            </a:r>
            <a:r>
              <a:rPr i="1" spc="-9">
                <a:latin typeface="Arial"/>
                <a:ea typeface="Arial"/>
                <a:cs typeface="Arial"/>
                <a:sym typeface="Arial"/>
              </a:rPr>
              <a:t>l’écrit</a:t>
            </a:r>
            <a:r>
              <a:rPr i="1" spc="215">
                <a:latin typeface="Arial"/>
                <a:ea typeface="Arial"/>
                <a:cs typeface="Arial"/>
                <a:sym typeface="Arial"/>
              </a:rPr>
              <a:t> </a:t>
            </a:r>
            <a:r>
              <a:rPr b="0" i="1">
                <a:latin typeface="Arial"/>
                <a:ea typeface="Arial"/>
                <a:cs typeface="Arial"/>
                <a:sym typeface="Arial"/>
              </a:rPr>
              <a:t>; </a:t>
            </a:r>
            <a:endParaRPr b="0" i="1">
              <a:latin typeface="Arial"/>
              <a:ea typeface="Arial"/>
              <a:cs typeface="Arial"/>
              <a:sym typeface="Arial"/>
            </a:endParaRPr>
          </a:p>
          <a:p>
            <a:pPr marL="163195" indent="-151129">
              <a:spcBef>
                <a:spcPts val="1200"/>
              </a:spcBef>
              <a:buSzPct val="100000"/>
              <a:buChar char="•"/>
              <a:tabLst>
                <a:tab pos="152400" algn="l"/>
              </a:tabLst>
              <a:defRPr i="1" spc="-5"/>
            </a:pPr>
          </a:p>
          <a:p>
            <a:pPr marL="299085" marR="5080" indent="-287020" algn="just">
              <a:buSzPct val="100000"/>
              <a:buChar char="•"/>
              <a:tabLst>
                <a:tab pos="292100" algn="l"/>
              </a:tabLst>
              <a:defRPr spc="-5">
                <a:latin typeface="Arial"/>
                <a:ea typeface="Arial"/>
                <a:cs typeface="Arial"/>
                <a:sym typeface="Arial"/>
              </a:defRPr>
            </a:pPr>
          </a:p>
          <a:p>
            <a:pPr indent="90805" algn="ctr">
              <a:spcBef>
                <a:spcPts val="200"/>
              </a:spcBef>
              <a:defRPr b="1" spc="-5">
                <a:latin typeface="Carlito"/>
                <a:ea typeface="Carlito"/>
                <a:cs typeface="Carlito"/>
                <a:sym typeface="Carlito"/>
              </a:defRPr>
            </a:pPr>
          </a:p>
          <a:p>
            <a:pPr marL="299085" marR="5080" indent="-287020" algn="just">
              <a:buSzPct val="100000"/>
              <a:buChar char="•"/>
              <a:tabLst>
                <a:tab pos="292100" algn="l"/>
              </a:tabLst>
              <a:defRPr spc="-5">
                <a:latin typeface="Arial"/>
                <a:ea typeface="Arial"/>
                <a:cs typeface="Arial"/>
                <a:sym typeface="Arial"/>
              </a:defRPr>
            </a:pPr>
          </a:p>
          <a:p>
            <a:pPr marL="299085" marR="5080" indent="-287020" algn="just">
              <a:buSzPct val="100000"/>
              <a:buChar char="•"/>
              <a:tabLst>
                <a:tab pos="292100" algn="l"/>
              </a:tabLst>
              <a:defRPr spc="-5">
                <a:latin typeface="Arial"/>
                <a:ea typeface="Arial"/>
                <a:cs typeface="Arial"/>
                <a:sym typeface="Arial"/>
              </a:defRPr>
            </a:pPr>
          </a:p>
          <a:p>
            <a:pPr marL="299085" marR="5080" indent="-287020" algn="just">
              <a:buSzPct val="100000"/>
              <a:buChar char="•"/>
              <a:tabLst>
                <a:tab pos="292100" algn="l"/>
              </a:tabLst>
              <a:defRPr spc="-5">
                <a:latin typeface="Arial"/>
                <a:ea typeface="Arial"/>
                <a:cs typeface="Arial"/>
                <a:sym typeface="Arial"/>
              </a:defRPr>
            </a:pPr>
          </a:p>
          <a:p>
            <a:pPr marL="299085" marR="5080" indent="-287020" algn="just">
              <a:buSzPct val="100000"/>
              <a:buChar char="•"/>
              <a:tabLst>
                <a:tab pos="292100" algn="l"/>
              </a:tabLst>
              <a:defRPr spc="-5">
                <a:latin typeface="Arial"/>
                <a:ea typeface="Arial"/>
                <a:cs typeface="Arial"/>
                <a:sym typeface="Arial"/>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object 2"/>
          <p:cNvSpPr txBox="1"/>
          <p:nvPr>
            <p:ph type="title"/>
          </p:nvPr>
        </p:nvSpPr>
        <p:spPr>
          <a:xfrm>
            <a:off x="347267" y="169235"/>
            <a:ext cx="8110934" cy="934873"/>
          </a:xfrm>
          <a:prstGeom prst="rect">
            <a:avLst/>
          </a:prstGeom>
        </p:spPr>
        <p:txBody>
          <a:bodyPr/>
          <a:lstStyle/>
          <a:p>
            <a:pPr indent="12700" algn="ctr">
              <a:defRPr spc="-100" sz="2000">
                <a:solidFill>
                  <a:srgbClr val="C00000"/>
                </a:solidFill>
              </a:defRPr>
            </a:pPr>
            <a:r>
              <a:t>2.3. Les restitutions du test en CAP </a:t>
            </a:r>
            <a:br/>
            <a:br/>
            <a:r>
              <a:t>Fiche d’orientation vers les exercices complémentaires</a:t>
            </a:r>
          </a:p>
        </p:txBody>
      </p:sp>
      <p:sp>
        <p:nvSpPr>
          <p:cNvPr id="250"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1" name="Objet 4" descr="Objet 4"/>
          <p:cNvPicPr>
            <a:picLocks noChangeAspect="1"/>
          </p:cNvPicPr>
          <p:nvPr/>
        </p:nvPicPr>
        <p:blipFill>
          <a:blip r:embed="rId3">
            <a:extLst/>
          </a:blip>
          <a:stretch>
            <a:fillRect/>
          </a:stretch>
        </p:blipFill>
        <p:spPr>
          <a:xfrm>
            <a:off x="2590916" y="1428750"/>
            <a:ext cx="4878207" cy="490888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object 2"/>
          <p:cNvSpPr txBox="1"/>
          <p:nvPr>
            <p:ph type="title"/>
          </p:nvPr>
        </p:nvSpPr>
        <p:spPr>
          <a:xfrm>
            <a:off x="347267" y="0"/>
            <a:ext cx="8339534" cy="1242648"/>
          </a:xfrm>
          <a:prstGeom prst="rect">
            <a:avLst/>
          </a:prstGeom>
        </p:spPr>
        <p:txBody>
          <a:bodyPr/>
          <a:lstStyle/>
          <a:p>
            <a:pPr indent="12700" algn="ctr">
              <a:defRPr spc="-100" sz="2000">
                <a:solidFill>
                  <a:srgbClr val="C00000"/>
                </a:solidFill>
              </a:defRPr>
            </a:pPr>
            <a:br/>
            <a:r>
              <a:t>2.3. Les restitutions du test en CAP </a:t>
            </a:r>
            <a:br/>
            <a:br/>
            <a:r>
              <a:t>Fiche d’orientation vers le test écrit spécifique de sde BCP</a:t>
            </a:r>
          </a:p>
        </p:txBody>
      </p:sp>
      <p:sp>
        <p:nvSpPr>
          <p:cNvPr id="256"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7" name="Objet 5" descr="Objet 5"/>
          <p:cNvPicPr>
            <a:picLocks noChangeAspect="1"/>
          </p:cNvPicPr>
          <p:nvPr/>
        </p:nvPicPr>
        <p:blipFill>
          <a:blip r:embed="rId2">
            <a:extLst/>
          </a:blip>
          <a:stretch>
            <a:fillRect/>
          </a:stretch>
        </p:blipFill>
        <p:spPr>
          <a:xfrm>
            <a:off x="2057400" y="1280835"/>
            <a:ext cx="5105400" cy="5196409"/>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object 2"/>
          <p:cNvSpPr txBox="1"/>
          <p:nvPr>
            <p:ph type="title"/>
          </p:nvPr>
        </p:nvSpPr>
        <p:spPr>
          <a:xfrm>
            <a:off x="347267" y="0"/>
            <a:ext cx="8339534" cy="1242648"/>
          </a:xfrm>
          <a:prstGeom prst="rect">
            <a:avLst/>
          </a:prstGeom>
        </p:spPr>
        <p:txBody>
          <a:bodyPr/>
          <a:lstStyle/>
          <a:p>
            <a:pPr indent="12700" algn="ctr">
              <a:defRPr spc="-100" sz="2000">
                <a:solidFill>
                  <a:srgbClr val="C00000"/>
                </a:solidFill>
              </a:defRPr>
            </a:pPr>
            <a:br/>
            <a:r>
              <a:t>2.3. Les restitutions du test en CAP </a:t>
            </a:r>
            <a:br/>
            <a:br/>
            <a:r>
              <a:t>Tableur « définition des groupes de maîtrise » pour les enseignants.</a:t>
            </a:r>
          </a:p>
        </p:txBody>
      </p:sp>
      <p:sp>
        <p:nvSpPr>
          <p:cNvPr id="260"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1" name="Objet 4" descr="Objet 4"/>
          <p:cNvPicPr>
            <a:picLocks noChangeAspect="1"/>
          </p:cNvPicPr>
          <p:nvPr/>
        </p:nvPicPr>
        <p:blipFill>
          <a:blip r:embed="rId2">
            <a:extLst/>
          </a:blip>
          <a:stretch>
            <a:fillRect/>
          </a:stretch>
        </p:blipFill>
        <p:spPr>
          <a:xfrm>
            <a:off x="255691" y="1524000"/>
            <a:ext cx="8812109" cy="5164764"/>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object 2"/>
          <p:cNvSpPr txBox="1"/>
          <p:nvPr>
            <p:ph type="title"/>
          </p:nvPr>
        </p:nvSpPr>
        <p:spPr>
          <a:xfrm>
            <a:off x="347267" y="0"/>
            <a:ext cx="8339534" cy="1242648"/>
          </a:xfrm>
          <a:prstGeom prst="rect">
            <a:avLst/>
          </a:prstGeom>
        </p:spPr>
        <p:txBody>
          <a:bodyPr/>
          <a:lstStyle/>
          <a:p>
            <a:pPr indent="12700" algn="ctr">
              <a:defRPr spc="-100" sz="2000">
                <a:solidFill>
                  <a:srgbClr val="C00000"/>
                </a:solidFill>
              </a:defRPr>
            </a:pPr>
            <a:br/>
            <a:r>
              <a:t>2.3. Les restitutions du test en CAP </a:t>
            </a:r>
            <a:br/>
            <a:br/>
            <a:r>
              <a:t>Tableur de restitution globale par classe</a:t>
            </a:r>
          </a:p>
        </p:txBody>
      </p:sp>
      <p:sp>
        <p:nvSpPr>
          <p:cNvPr id="264"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5" name="Objet 5" descr="Objet 5"/>
          <p:cNvPicPr>
            <a:picLocks noChangeAspect="1"/>
          </p:cNvPicPr>
          <p:nvPr/>
        </p:nvPicPr>
        <p:blipFill>
          <a:blip r:embed="rId2">
            <a:extLst/>
          </a:blip>
          <a:stretch>
            <a:fillRect/>
          </a:stretch>
        </p:blipFill>
        <p:spPr>
          <a:xfrm>
            <a:off x="1828800" y="1340538"/>
            <a:ext cx="6924904" cy="4907863"/>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object 2"/>
          <p:cNvSpPr txBox="1"/>
          <p:nvPr>
            <p:ph type="title"/>
          </p:nvPr>
        </p:nvSpPr>
        <p:spPr>
          <a:xfrm>
            <a:off x="347267" y="0"/>
            <a:ext cx="8339534" cy="1242648"/>
          </a:xfrm>
          <a:prstGeom prst="rect">
            <a:avLst/>
          </a:prstGeom>
        </p:spPr>
        <p:txBody>
          <a:bodyPr/>
          <a:lstStyle/>
          <a:p>
            <a:pPr indent="12700" algn="ctr">
              <a:defRPr spc="-100" sz="2000">
                <a:solidFill>
                  <a:srgbClr val="C00000"/>
                </a:solidFill>
              </a:defRPr>
            </a:pPr>
            <a:br/>
            <a:r>
              <a:t>2. Le test de positionnement en CAP </a:t>
            </a:r>
            <a:br/>
            <a:br/>
            <a:r>
              <a:t>Nouveautés</a:t>
            </a:r>
          </a:p>
        </p:txBody>
      </p:sp>
      <p:sp>
        <p:nvSpPr>
          <p:cNvPr id="268"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9" name="Rectangle 5"/>
          <p:cNvSpPr txBox="1"/>
          <p:nvPr/>
        </p:nvSpPr>
        <p:spPr>
          <a:xfrm>
            <a:off x="883919" y="1752600"/>
            <a:ext cx="8214361" cy="4463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b="1" sz="2800">
                <a:latin typeface="Marianne-Bold"/>
                <a:ea typeface="Marianne-Bold"/>
                <a:cs typeface="Marianne-Bold"/>
                <a:sym typeface="Marianne-Bold"/>
              </a:defRPr>
            </a:pPr>
            <a:r>
              <a:t>Test individuel de fluence</a:t>
            </a:r>
          </a:p>
          <a:p>
            <a:pPr>
              <a:defRPr b="1" sz="2800">
                <a:latin typeface="Marianne-Bold"/>
                <a:ea typeface="Marianne-Bold"/>
                <a:cs typeface="Marianne-Bold"/>
                <a:sym typeface="Marianne-Bold"/>
              </a:defRPr>
            </a:pPr>
            <a:br/>
            <a:r>
              <a:rPr b="0">
                <a:latin typeface="Arial"/>
                <a:ea typeface="Arial"/>
                <a:cs typeface="Arial"/>
                <a:sym typeface="Arial"/>
              </a:rPr>
              <a:t>• </a:t>
            </a:r>
            <a:r>
              <a:rPr b="0">
                <a:latin typeface="Marianne-Regular"/>
                <a:ea typeface="Marianne-Regular"/>
                <a:cs typeface="Marianne-Regular"/>
                <a:sym typeface="Marianne-Regular"/>
              </a:rPr>
              <a:t>Diffusion des tests spécifiques aux parents par QR codes</a:t>
            </a:r>
            <a:br>
              <a:rPr b="0">
                <a:latin typeface="Marianne-Regular"/>
                <a:ea typeface="Marianne-Regular"/>
                <a:cs typeface="Marianne-Regular"/>
                <a:sym typeface="Marianne-Regular"/>
              </a:rPr>
            </a:br>
            <a:r>
              <a:rPr b="0">
                <a:latin typeface="Arial"/>
                <a:ea typeface="Arial"/>
                <a:cs typeface="Arial"/>
                <a:sym typeface="Arial"/>
              </a:rPr>
              <a:t>• </a:t>
            </a:r>
            <a:r>
              <a:rPr b="0">
                <a:latin typeface="Marianne-Regular"/>
                <a:ea typeface="Marianne-Regular"/>
                <a:cs typeface="Marianne-Regular"/>
                <a:sym typeface="Marianne-Regular"/>
              </a:rPr>
              <a:t>Prise en compte de la non réponse en fin de test</a:t>
            </a:r>
            <a:br>
              <a:rPr b="0">
                <a:latin typeface="Marianne-Regular"/>
                <a:ea typeface="Marianne-Regular"/>
                <a:cs typeface="Marianne-Regular"/>
                <a:sym typeface="Marianne-Regular"/>
              </a:rPr>
            </a:br>
            <a:r>
              <a:rPr b="0">
                <a:latin typeface="Arial"/>
                <a:ea typeface="Arial"/>
                <a:cs typeface="Arial"/>
                <a:sym typeface="Arial"/>
              </a:rPr>
              <a:t>• </a:t>
            </a:r>
            <a:r>
              <a:rPr b="0">
                <a:latin typeface="Marianne-Regular"/>
                <a:ea typeface="Marianne-Regular"/>
                <a:cs typeface="Marianne-Regular"/>
                <a:sym typeface="Marianne-Regular"/>
              </a:rPr>
              <a:t>Diffusion de vidéos explicatives à destination des enseignants</a:t>
            </a:r>
            <a:br>
              <a:rPr b="0">
                <a:latin typeface="Marianne-Regular"/>
                <a:ea typeface="Marianne-Regular"/>
                <a:cs typeface="Marianne-Regular"/>
                <a:sym typeface="Marianne-Regular"/>
              </a:rPr>
            </a:br>
            <a:r>
              <a:rPr b="0">
                <a:latin typeface="Arial"/>
                <a:ea typeface="Arial"/>
                <a:cs typeface="Arial"/>
                <a:sym typeface="Arial"/>
              </a:rPr>
              <a:t>• </a:t>
            </a:r>
            <a:r>
              <a:rPr b="0">
                <a:latin typeface="Marianne-Regular"/>
                <a:ea typeface="Marianne-Regular"/>
                <a:cs typeface="Marianne-Regular"/>
                <a:sym typeface="Marianne-Regular"/>
              </a:rPr>
              <a:t>Définition des groupes de maitrise dans les tableurs à destination des équipes pédagogiques</a:t>
            </a:r>
            <a:r>
              <a:rPr b="0">
                <a:latin typeface="+mn-lt"/>
                <a:ea typeface="+mn-ea"/>
                <a:cs typeface="+mn-cs"/>
                <a:sym typeface="Calibri"/>
              </a:rPr>
              <a:t> </a:t>
            </a:r>
            <a:br>
              <a:rPr b="0">
                <a:latin typeface="+mn-lt"/>
                <a:ea typeface="+mn-ea"/>
                <a:cs typeface="+mn-cs"/>
                <a:sym typeface="Calibri"/>
              </a:rPr>
            </a:b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object 2"/>
          <p:cNvSpPr txBox="1"/>
          <p:nvPr>
            <p:ph type="title"/>
          </p:nvPr>
        </p:nvSpPr>
        <p:spPr>
          <a:xfrm>
            <a:off x="347268" y="446566"/>
            <a:ext cx="8701039" cy="391508"/>
          </a:xfrm>
          <a:prstGeom prst="rect">
            <a:avLst/>
          </a:prstGeom>
        </p:spPr>
        <p:txBody>
          <a:bodyPr/>
          <a:lstStyle>
            <a:lvl1pPr indent="12700" algn="ctr">
              <a:defRPr spc="-100" sz="2400">
                <a:solidFill>
                  <a:srgbClr val="C00000"/>
                </a:solidFill>
              </a:defRPr>
            </a:lvl1pPr>
          </a:lstStyle>
          <a:p>
            <a:pPr/>
            <a:r>
              <a:t>3- Français Seconde bac –Test de 50 minutes</a:t>
            </a:r>
          </a:p>
        </p:txBody>
      </p:sp>
      <p:sp>
        <p:nvSpPr>
          <p:cNvPr id="272" name="object 3"/>
          <p:cNvSpPr/>
          <p:nvPr/>
        </p:nvSpPr>
        <p:spPr>
          <a:xfrm>
            <a:off x="379466" y="2078724"/>
            <a:ext cx="8532894" cy="3735347"/>
          </a:xfrm>
          <a:prstGeom prst="rect">
            <a:avLst/>
          </a:prstGeom>
          <a:blipFill>
            <a:blip r:embed="rId3"/>
            <a:stretch>
              <a:fillRect/>
            </a:stretch>
          </a:blipFill>
          <a:ln w="12700">
            <a:miter lim="400000"/>
          </a:ln>
        </p:spPr>
        <p:txBody>
          <a:bodyPr lIns="45719" rIns="45719"/>
          <a:lstStyle/>
          <a:p>
            <a:pPr/>
          </a:p>
        </p:txBody>
      </p:sp>
      <p:sp>
        <p:nvSpPr>
          <p:cNvPr id="273" name="object 4"/>
          <p:cNvSpPr txBox="1"/>
          <p:nvPr/>
        </p:nvSpPr>
        <p:spPr>
          <a:xfrm>
            <a:off x="771144" y="2499360"/>
            <a:ext cx="7630794" cy="59657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marR="499744" indent="90805">
              <a:spcBef>
                <a:spcPts val="200"/>
              </a:spcBef>
              <a:defRPr b="1" spc="-5">
                <a:solidFill>
                  <a:srgbClr val="1F487C"/>
                </a:solidFill>
                <a:latin typeface="Carlito"/>
                <a:ea typeface="Carlito"/>
                <a:cs typeface="Carlito"/>
                <a:sym typeface="Carlito"/>
              </a:defRPr>
            </a:pPr>
            <a:r>
              <a:t>Élaborer </a:t>
            </a:r>
            <a:r>
              <a:rPr spc="0"/>
              <a:t>le sens </a:t>
            </a:r>
            <a:r>
              <a:rPr spc="-50"/>
              <a:t>d</a:t>
            </a:r>
            <a:r>
              <a:rPr spc="-50">
                <a:latin typeface="Trebuchet MS"/>
                <a:ea typeface="Trebuchet MS"/>
                <a:cs typeface="Trebuchet MS"/>
                <a:sym typeface="Trebuchet MS"/>
              </a:rPr>
              <a:t>’</a:t>
            </a:r>
            <a:r>
              <a:rPr spc="-50"/>
              <a:t>un </a:t>
            </a:r>
            <a:r>
              <a:t>message </a:t>
            </a:r>
            <a:r>
              <a:rPr spc="0"/>
              <a:t>en </a:t>
            </a:r>
            <a:r>
              <a:t>distinguant </a:t>
            </a:r>
            <a:r>
              <a:rPr spc="-20"/>
              <a:t>l</a:t>
            </a:r>
            <a:r>
              <a:rPr spc="-20">
                <a:latin typeface="Trebuchet MS"/>
                <a:ea typeface="Trebuchet MS"/>
                <a:cs typeface="Trebuchet MS"/>
                <a:sym typeface="Trebuchet MS"/>
              </a:rPr>
              <a:t>’</a:t>
            </a:r>
            <a:r>
              <a:rPr spc="-20"/>
              <a:t>explicite </a:t>
            </a:r>
            <a:r>
              <a:rPr spc="0"/>
              <a:t>et le </a:t>
            </a:r>
            <a:r>
              <a:t>sous-entendu  </a:t>
            </a:r>
            <a:r>
              <a:rPr spc="0"/>
              <a:t>dans un </a:t>
            </a:r>
            <a:r>
              <a:t>propos </a:t>
            </a:r>
            <a:r>
              <a:rPr spc="0"/>
              <a:t>et </a:t>
            </a:r>
            <a:r>
              <a:t>identifier </a:t>
            </a:r>
            <a:r>
              <a:rPr spc="0"/>
              <a:t>les </a:t>
            </a:r>
            <a:r>
              <a:t>visées </a:t>
            </a:r>
            <a:r>
              <a:rPr spc="-45"/>
              <a:t>d</a:t>
            </a:r>
            <a:r>
              <a:rPr spc="-45">
                <a:latin typeface="Trebuchet MS"/>
                <a:ea typeface="Trebuchet MS"/>
                <a:cs typeface="Trebuchet MS"/>
                <a:sym typeface="Trebuchet MS"/>
              </a:rPr>
              <a:t>’</a:t>
            </a:r>
            <a:r>
              <a:rPr spc="-45"/>
              <a:t>un</a:t>
            </a:r>
            <a:r>
              <a:rPr spc="-165"/>
              <a:t> </a:t>
            </a:r>
            <a:r>
              <a:t>discours.</a:t>
            </a:r>
          </a:p>
        </p:txBody>
      </p:sp>
      <p:sp>
        <p:nvSpPr>
          <p:cNvPr id="274" name="object 8"/>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5" name="object 5"/>
          <p:cNvSpPr txBox="1"/>
          <p:nvPr/>
        </p:nvSpPr>
        <p:spPr>
          <a:xfrm>
            <a:off x="771144" y="3675888"/>
            <a:ext cx="7630794" cy="56516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marR="483234" indent="90805">
              <a:spcBef>
                <a:spcPts val="200"/>
              </a:spcBef>
              <a:defRPr b="1" spc="-5">
                <a:solidFill>
                  <a:srgbClr val="1F487C"/>
                </a:solidFill>
                <a:latin typeface="Carlito"/>
                <a:ea typeface="Carlito"/>
                <a:cs typeface="Carlito"/>
                <a:sym typeface="Carlito"/>
              </a:defRPr>
            </a:pPr>
            <a:r>
              <a:t>Comprendre </a:t>
            </a:r>
            <a:r>
              <a:rPr spc="0"/>
              <a:t>et </a:t>
            </a:r>
            <a:r>
              <a:t>interpréter </a:t>
            </a:r>
            <a:r>
              <a:rPr spc="0"/>
              <a:t>des </a:t>
            </a:r>
            <a:r>
              <a:t>textes variés, </a:t>
            </a:r>
            <a:r>
              <a:rPr spc="0"/>
              <a:t>des images et des</a:t>
            </a:r>
            <a:r>
              <a:rPr spc="-220"/>
              <a:t> </a:t>
            </a:r>
            <a:r>
              <a:t>documents  composites, </a:t>
            </a:r>
            <a:r>
              <a:rPr spc="0"/>
              <a:t>en utilisant des outils </a:t>
            </a:r>
            <a:r>
              <a:rPr spc="-25"/>
              <a:t>d</a:t>
            </a:r>
            <a:r>
              <a:rPr spc="-25">
                <a:latin typeface="Trebuchet MS"/>
                <a:ea typeface="Trebuchet MS"/>
                <a:cs typeface="Trebuchet MS"/>
                <a:sym typeface="Trebuchet MS"/>
              </a:rPr>
              <a:t>’</a:t>
            </a:r>
            <a:r>
              <a:rPr spc="-25"/>
              <a:t>analyse</a:t>
            </a:r>
            <a:r>
              <a:rPr spc="-139"/>
              <a:t> </a:t>
            </a:r>
            <a:r>
              <a:t>simple.</a:t>
            </a:r>
          </a:p>
        </p:txBody>
      </p:sp>
      <p:sp>
        <p:nvSpPr>
          <p:cNvPr id="276" name="object 7"/>
          <p:cNvSpPr txBox="1"/>
          <p:nvPr/>
        </p:nvSpPr>
        <p:spPr>
          <a:xfrm>
            <a:off x="359663" y="1180039"/>
            <a:ext cx="8404870" cy="4502164"/>
          </a:xfrm>
          <a:prstGeom prst="rect">
            <a:avLst/>
          </a:prstGeom>
          <a:solidFill>
            <a:srgbClr val="DCE6F1"/>
          </a:solidFill>
          <a:ln w="12700">
            <a:miter lim="400000"/>
          </a:ln>
          <a:extLst>
            <a:ext uri="{C572A759-6A51-4108-AA02-DFA0A04FC94B}">
              <ma14:wrappingTextBoxFlag xmlns:ma14="http://schemas.microsoft.com/office/mac/drawingml/2011/main" val="1"/>
            </a:ext>
          </a:extLst>
        </p:spPr>
        <p:txBody>
          <a:bodyPr lIns="0" tIns="0" rIns="0" bIns="0">
            <a:spAutoFit/>
          </a:bodyPr>
          <a:lstStyle/>
          <a:p>
            <a:pPr indent="502284" algn="ctr">
              <a:spcBef>
                <a:spcPts val="1100"/>
              </a:spcBef>
              <a:defRPr b="1" spc="-5"/>
            </a:pPr>
            <a:r>
              <a:t>Domaines évalués en</a:t>
            </a:r>
            <a:r>
              <a:rPr spc="20"/>
              <a:t> </a:t>
            </a:r>
            <a:r>
              <a:t>français seconde BCP</a:t>
            </a:r>
          </a:p>
          <a:p>
            <a:pPr indent="502284" algn="ctr">
              <a:spcBef>
                <a:spcPts val="1100"/>
              </a:spcBef>
              <a:defRPr b="1" spc="-5"/>
            </a:pPr>
          </a:p>
          <a:p>
            <a:pPr indent="502284">
              <a:spcBef>
                <a:spcPts val="1100"/>
              </a:spcBef>
              <a:defRPr b="1" spc="-5">
                <a:solidFill>
                  <a:schemeClr val="accent2"/>
                </a:solidFill>
                <a:latin typeface="Carlito"/>
                <a:ea typeface="Carlito"/>
                <a:cs typeface="Carlito"/>
                <a:sym typeface="Carlito"/>
              </a:defRPr>
            </a:pPr>
          </a:p>
          <a:p>
            <a:pPr indent="502284">
              <a:spcBef>
                <a:spcPts val="1100"/>
              </a:spcBef>
              <a:defRPr b="1" spc="-5">
                <a:solidFill>
                  <a:schemeClr val="accent2"/>
                </a:solidFill>
                <a:latin typeface="Carlito"/>
                <a:ea typeface="Carlito"/>
                <a:cs typeface="Carlito"/>
                <a:sym typeface="Carlito"/>
              </a:defRPr>
            </a:pPr>
            <a:r>
              <a:t>Compréhension </a:t>
            </a:r>
            <a:r>
              <a:rPr spc="0"/>
              <a:t>de</a:t>
            </a:r>
            <a:r>
              <a:rPr spc="-55"/>
              <a:t> </a:t>
            </a:r>
            <a:r>
              <a:rPr spc="-34"/>
              <a:t>l</a:t>
            </a:r>
            <a:r>
              <a:rPr spc="-34">
                <a:latin typeface="Trebuchet MS"/>
                <a:ea typeface="Trebuchet MS"/>
                <a:cs typeface="Trebuchet MS"/>
                <a:sym typeface="Trebuchet MS"/>
              </a:rPr>
              <a:t>’</a:t>
            </a:r>
            <a:r>
              <a:rPr spc="-34"/>
              <a:t>oral</a:t>
            </a:r>
          </a:p>
          <a:p>
            <a:pPr>
              <a:defRPr>
                <a:latin typeface="Carlito"/>
                <a:ea typeface="Carlito"/>
                <a:cs typeface="Carlito"/>
                <a:sym typeface="Carlito"/>
              </a:defRPr>
            </a:pPr>
          </a:p>
          <a:p>
            <a:pPr>
              <a:defRPr>
                <a:latin typeface="Carlito"/>
                <a:ea typeface="Carlito"/>
                <a:cs typeface="Carlito"/>
                <a:sym typeface="Carlito"/>
              </a:defRPr>
            </a:pPr>
          </a:p>
          <a:p>
            <a:pPr>
              <a:defRPr sz="1900">
                <a:latin typeface="Carlito"/>
                <a:ea typeface="Carlito"/>
                <a:cs typeface="Carlito"/>
                <a:sym typeface="Carlito"/>
              </a:defRPr>
            </a:pPr>
          </a:p>
          <a:p>
            <a:pPr indent="502284">
              <a:defRPr b="1" spc="-104">
                <a:solidFill>
                  <a:schemeClr val="accent2"/>
                </a:solidFill>
                <a:latin typeface="Trebuchet MS"/>
                <a:ea typeface="Trebuchet MS"/>
                <a:cs typeface="Trebuchet MS"/>
                <a:sym typeface="Trebuchet MS"/>
              </a:defRPr>
            </a:pPr>
            <a:r>
              <a:t>Compréhension de</a:t>
            </a:r>
            <a:r>
              <a:rPr spc="-225"/>
              <a:t> </a:t>
            </a:r>
            <a:r>
              <a:rPr spc="-135"/>
              <a:t>l’écrit</a:t>
            </a:r>
            <a:r>
              <a:rPr spc="-135"/>
              <a:t> </a:t>
            </a:r>
          </a:p>
          <a:p>
            <a:pPr>
              <a:defRPr>
                <a:latin typeface="Trebuchet MS"/>
                <a:ea typeface="Trebuchet MS"/>
                <a:cs typeface="Trebuchet MS"/>
                <a:sym typeface="Trebuchet MS"/>
              </a:defRPr>
            </a:pPr>
          </a:p>
          <a:p>
            <a:pPr>
              <a:defRPr>
                <a:latin typeface="Trebuchet MS"/>
                <a:ea typeface="Trebuchet MS"/>
                <a:cs typeface="Trebuchet MS"/>
                <a:sym typeface="Trebuchet MS"/>
              </a:defRPr>
            </a:pPr>
          </a:p>
          <a:p>
            <a:pPr>
              <a:defRPr sz="2600">
                <a:latin typeface="Trebuchet MS"/>
                <a:ea typeface="Trebuchet MS"/>
                <a:cs typeface="Trebuchet MS"/>
                <a:sym typeface="Trebuchet MS"/>
              </a:defRPr>
            </a:pPr>
          </a:p>
          <a:p>
            <a:pPr indent="502284">
              <a:defRPr b="1" spc="-5">
                <a:solidFill>
                  <a:schemeClr val="accent2"/>
                </a:solidFill>
                <a:latin typeface="Carlito"/>
                <a:ea typeface="Carlito"/>
                <a:cs typeface="Carlito"/>
                <a:sym typeface="Carlito"/>
              </a:defRPr>
            </a:pPr>
            <a:r>
              <a:t>Étude </a:t>
            </a:r>
            <a:r>
              <a:rPr spc="0"/>
              <a:t>de la</a:t>
            </a:r>
            <a:r>
              <a:rPr spc="-110"/>
              <a:t> </a:t>
            </a:r>
            <a:r>
              <a:t>langue </a:t>
            </a:r>
          </a:p>
          <a:p>
            <a:pPr indent="502284">
              <a:defRPr b="1" spc="-5">
                <a:solidFill>
                  <a:schemeClr val="accent2"/>
                </a:solidFill>
                <a:latin typeface="Carlito"/>
                <a:ea typeface="Carlito"/>
                <a:cs typeface="Carlito"/>
                <a:sym typeface="Carlito"/>
              </a:defRPr>
            </a:pPr>
          </a:p>
        </p:txBody>
      </p:sp>
      <p:pic>
        <p:nvPicPr>
          <p:cNvPr id="277" name="Objet 5" descr="Objet 5"/>
          <p:cNvPicPr>
            <a:picLocks noChangeAspect="1"/>
          </p:cNvPicPr>
          <p:nvPr/>
        </p:nvPicPr>
        <p:blipFill>
          <a:blip r:embed="rId4">
            <a:extLst/>
          </a:blip>
          <a:stretch>
            <a:fillRect/>
          </a:stretch>
        </p:blipFill>
        <p:spPr>
          <a:xfrm>
            <a:off x="5826695" y="1736757"/>
            <a:ext cx="2649158" cy="3753096"/>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Titre 1"/>
          <p:cNvSpPr txBox="1"/>
          <p:nvPr>
            <p:ph type="title"/>
          </p:nvPr>
        </p:nvSpPr>
        <p:spPr>
          <a:xfrm>
            <a:off x="347267" y="1143001"/>
            <a:ext cx="8568134" cy="4555093"/>
          </a:xfrm>
          <a:prstGeom prst="rect">
            <a:avLst/>
          </a:prstGeom>
        </p:spPr>
        <p:txBody>
          <a:bodyPr/>
          <a:lstStyle/>
          <a:p>
            <a:pPr>
              <a:defRPr b="0" sz="2000"/>
            </a:pPr>
            <a:r>
              <a:t>Le test de positionnement est entièrement réalisé </a:t>
            </a:r>
            <a:r>
              <a:rPr b="1"/>
              <a:t>sur support numérique </a:t>
            </a:r>
            <a:r>
              <a:t>et ne porte que sur des </a:t>
            </a:r>
            <a:r>
              <a:rPr b="1"/>
              <a:t>questions fermées</a:t>
            </a:r>
            <a:r>
              <a:t>, dont la correction est </a:t>
            </a:r>
            <a:r>
              <a:rPr b="1"/>
              <a:t>automatisée</a:t>
            </a:r>
            <a:r>
              <a:t>.</a:t>
            </a:r>
            <a:br/>
            <a:br/>
            <a:r>
              <a:t>Les réponses aux questions ne nécessitent </a:t>
            </a:r>
            <a:r>
              <a:rPr b="1"/>
              <a:t>pas de rédaction </a:t>
            </a:r>
            <a:r>
              <a:t>et aucun travail de correction n’est demandé aux enseignants.</a:t>
            </a:r>
            <a:br/>
            <a:br/>
            <a:r>
              <a:t>Les propositions de réponses sont mélangées de manière aléatoire et seule l’action de cliquer est autorisée.</a:t>
            </a:r>
            <a:br/>
            <a:br/>
            <a:r>
              <a:t>Les formats soumis aux élèves sont de deux types : </a:t>
            </a:r>
            <a:br/>
            <a:br/>
            <a:r>
              <a:t>la question à choix multiples ou le tableau série (vrai ; faux).</a:t>
            </a:r>
            <a:r>
              <a:rPr b="1"/>
              <a:t> </a:t>
            </a:r>
            <a:br>
              <a:rPr b="1"/>
            </a:br>
          </a:p>
        </p:txBody>
      </p:sp>
      <p:sp>
        <p:nvSpPr>
          <p:cNvPr id="282" name="Espace réservé du texte 2"/>
          <p:cNvSpPr txBox="1"/>
          <p:nvPr>
            <p:ph type="body" sz="quarter" idx="1"/>
          </p:nvPr>
        </p:nvSpPr>
        <p:spPr>
          <a:xfrm>
            <a:off x="527100" y="685801"/>
            <a:ext cx="8159699" cy="307778"/>
          </a:xfrm>
          <a:prstGeom prst="rect">
            <a:avLst/>
          </a:prstGeom>
        </p:spPr>
        <p:txBody>
          <a:bodyPr/>
          <a:lstStyle>
            <a:lvl1pPr algn="ctr">
              <a:defRPr b="1" sz="2000">
                <a:solidFill>
                  <a:srgbClr val="C00000"/>
                </a:solidFill>
              </a:defRPr>
            </a:lvl1pPr>
          </a:lstStyle>
          <a:p>
            <a:pPr/>
            <a:r>
              <a:t>3.1. Modalités de passation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Objet 1" descr="Objet 1"/>
          <p:cNvPicPr>
            <a:picLocks noChangeAspect="1"/>
          </p:cNvPicPr>
          <p:nvPr/>
        </p:nvPicPr>
        <p:blipFill>
          <a:blip r:embed="rId3">
            <a:extLst/>
          </a:blip>
          <a:stretch>
            <a:fillRect/>
          </a:stretch>
        </p:blipFill>
        <p:spPr>
          <a:xfrm>
            <a:off x="2590800" y="228600"/>
            <a:ext cx="4495800" cy="55626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itre 1"/>
          <p:cNvSpPr txBox="1"/>
          <p:nvPr>
            <p:ph type="ctrTitle"/>
          </p:nvPr>
        </p:nvSpPr>
        <p:spPr>
          <a:xfrm>
            <a:off x="347267" y="304800"/>
            <a:ext cx="8339534" cy="392416"/>
          </a:xfrm>
          <a:prstGeom prst="rect">
            <a:avLst/>
          </a:prstGeom>
        </p:spPr>
        <p:txBody>
          <a:bodyPr/>
          <a:lstStyle>
            <a:lvl1pPr algn="ctr">
              <a:defRPr>
                <a:solidFill>
                  <a:srgbClr val="C00000"/>
                </a:solidFill>
              </a:defRPr>
            </a:lvl1pPr>
          </a:lstStyle>
          <a:p>
            <a:pPr/>
            <a:r>
              <a:t>3.2. Compréhension de l’écrit</a:t>
            </a:r>
          </a:p>
        </p:txBody>
      </p:sp>
      <p:sp>
        <p:nvSpPr>
          <p:cNvPr id="289" name="Sous-titre 2"/>
          <p:cNvSpPr txBox="1"/>
          <p:nvPr>
            <p:ph type="subTitle" idx="1"/>
          </p:nvPr>
        </p:nvSpPr>
        <p:spPr>
          <a:xfrm>
            <a:off x="762000" y="914399"/>
            <a:ext cx="7848600" cy="5262981"/>
          </a:xfrm>
          <a:prstGeom prst="rect">
            <a:avLst/>
          </a:prstGeom>
        </p:spPr>
        <p:txBody>
          <a:bodyPr/>
          <a:lstStyle/>
          <a:p>
            <a:pPr>
              <a:defRPr b="1"/>
            </a:pPr>
            <a:r>
              <a:t>Présentation du test spécifique en compréhension de l’écrit</a:t>
            </a:r>
          </a:p>
          <a:p>
            <a:pPr>
              <a:defRPr b="1"/>
            </a:pPr>
          </a:p>
          <a:p>
            <a:pPr algn="ctr">
              <a:defRPr u="sng"/>
            </a:pPr>
            <a:r>
              <a:t>Support commun à la voie générale et technologique et à la voie</a:t>
            </a:r>
            <a:br/>
            <a:r>
              <a:t>professionnelle : extrait de Asimov, </a:t>
            </a:r>
            <a:r>
              <a:rPr i="1"/>
              <a:t>Les Robots, </a:t>
            </a:r>
            <a:r>
              <a:t>1950</a:t>
            </a:r>
          </a:p>
          <a:p>
            <a:pPr/>
            <a:br/>
            <a:r>
              <a:t>Il s’agit d’un </a:t>
            </a:r>
            <a:r>
              <a:rPr b="1"/>
              <a:t>texte littéraire de 312 mots à visée argumentative </a:t>
            </a:r>
            <a:r>
              <a:t>proposant des questions très variées en compétences et en difficulté.</a:t>
            </a:r>
          </a:p>
          <a:p>
            <a:pPr/>
            <a:br/>
            <a:r>
              <a:t>Ce choix est en concordance avec les </a:t>
            </a:r>
            <a:r>
              <a:rPr i="1"/>
              <a:t>Attendus de fin de cycle 4 </a:t>
            </a:r>
            <a:endParaRPr i="1"/>
          </a:p>
          <a:p>
            <a:pPr/>
            <a:r>
              <a:t>« Contrôler sa compréhension, devenir un lecteur autonome »1. </a:t>
            </a:r>
          </a:p>
          <a:p>
            <a:pPr/>
          </a:p>
          <a:p>
            <a:pPr/>
            <a:r>
              <a:t>L’extrait est constitué d’un </a:t>
            </a:r>
            <a:r>
              <a:rPr b="1"/>
              <a:t>dialogue entrecoupé de récit</a:t>
            </a:r>
            <a:r>
              <a:t>, ce</a:t>
            </a:r>
            <a:br/>
            <a:r>
              <a:t>qui permet d’interroger la compréhension de lecture sous des formes variées et tout particulièrement la compréhension des relations entre les personnages. </a:t>
            </a:r>
            <a:br/>
            <a:br/>
            <a:b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object 2"/>
          <p:cNvSpPr txBox="1"/>
          <p:nvPr>
            <p:ph type="title"/>
          </p:nvPr>
        </p:nvSpPr>
        <p:spPr>
          <a:xfrm>
            <a:off x="347267" y="1140333"/>
            <a:ext cx="7729934" cy="413385"/>
          </a:xfrm>
          <a:prstGeom prst="rect">
            <a:avLst/>
          </a:prstGeom>
        </p:spPr>
        <p:txBody>
          <a:bodyPr/>
          <a:lstStyle>
            <a:lvl1pPr indent="12700" algn="ctr">
              <a:defRPr spc="-100" sz="2500">
                <a:solidFill>
                  <a:srgbClr val="C00000"/>
                </a:solidFill>
              </a:defRPr>
            </a:lvl1pPr>
          </a:lstStyle>
          <a:p>
            <a:pPr/>
            <a:r>
              <a:t>OBJECTIFS PÉDAGOGIQUES</a:t>
            </a:r>
          </a:p>
        </p:txBody>
      </p:sp>
      <p:sp>
        <p:nvSpPr>
          <p:cNvPr id="82" name="object 4"/>
          <p:cNvSpPr txBox="1"/>
          <p:nvPr>
            <p:ph type="sldNum" sz="quarter" idx="4294967295"/>
          </p:nvPr>
        </p:nvSpPr>
        <p:spPr>
          <a:xfrm>
            <a:off x="7469123" y="6555413"/>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 name="object 3"/>
          <p:cNvSpPr txBox="1"/>
          <p:nvPr/>
        </p:nvSpPr>
        <p:spPr>
          <a:xfrm>
            <a:off x="347267" y="2441829"/>
            <a:ext cx="8451217" cy="2163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84785" marR="5080" indent="-172720" algn="just">
              <a:spcBef>
                <a:spcPts val="100"/>
              </a:spcBef>
              <a:buSzPct val="100000"/>
              <a:buChar char="•"/>
              <a:tabLst>
                <a:tab pos="177800" algn="l"/>
              </a:tabLst>
              <a:defRPr spc="-4" sz="2000">
                <a:latin typeface="Arial"/>
                <a:ea typeface="Arial"/>
                <a:cs typeface="Arial"/>
                <a:sym typeface="Arial"/>
              </a:defRPr>
            </a:pPr>
            <a:r>
              <a:t>Permettre </a:t>
            </a:r>
            <a:r>
              <a:rPr spc="-9"/>
              <a:t>aux </a:t>
            </a:r>
            <a:r>
              <a:rPr spc="0"/>
              <a:t>équipes </a:t>
            </a:r>
            <a:r>
              <a:t>pédagogiques, </a:t>
            </a:r>
            <a:r>
              <a:rPr spc="0"/>
              <a:t>en complément </a:t>
            </a:r>
            <a:r>
              <a:t>des </a:t>
            </a:r>
            <a:r>
              <a:rPr spc="0"/>
              <a:t>outils </a:t>
            </a:r>
            <a:r>
              <a:t>propres  </a:t>
            </a:r>
            <a:r>
              <a:rPr spc="0"/>
              <a:t>à chaque enseignant, </a:t>
            </a:r>
            <a:r>
              <a:rPr spc="-9"/>
              <a:t>de </a:t>
            </a:r>
            <a:r>
              <a:rPr spc="0"/>
              <a:t>disposer d'un </a:t>
            </a:r>
            <a:r>
              <a:rPr b="1" spc="0"/>
              <a:t>outil de </a:t>
            </a:r>
            <a:r>
              <a:rPr b="1"/>
              <a:t>diagnostic standardisé  </a:t>
            </a:r>
            <a:r>
              <a:rPr spc="0"/>
              <a:t>des </a:t>
            </a:r>
            <a:r>
              <a:t>compétences </a:t>
            </a:r>
            <a:r>
              <a:rPr spc="-9"/>
              <a:t>de </a:t>
            </a:r>
            <a:r>
              <a:t>chaque </a:t>
            </a:r>
            <a:r>
              <a:rPr spc="0"/>
              <a:t>élève </a:t>
            </a:r>
            <a:r>
              <a:rPr spc="-9"/>
              <a:t>en </a:t>
            </a:r>
            <a:r>
              <a:t>français </a:t>
            </a:r>
            <a:r>
              <a:rPr spc="0"/>
              <a:t>et en </a:t>
            </a:r>
            <a:r>
              <a:t>mathématiques,  </a:t>
            </a:r>
            <a:r>
              <a:rPr b="1" spc="0"/>
              <a:t>première étape de </a:t>
            </a:r>
            <a:r>
              <a:rPr b="1"/>
              <a:t>l’accompagnement</a:t>
            </a:r>
            <a:r>
              <a:rPr b="1" spc="-104"/>
              <a:t> </a:t>
            </a:r>
            <a:r>
              <a:rPr b="1" spc="0"/>
              <a:t>personnalisé</a:t>
            </a:r>
            <a:r>
              <a:rPr spc="0"/>
              <a:t>.</a:t>
            </a:r>
            <a:endParaRPr spc="0"/>
          </a:p>
          <a:p>
            <a:pPr>
              <a:buSzPct val="100000"/>
              <a:buFont typeface="Arial"/>
              <a:buChar char="•"/>
              <a:defRPr sz="2900">
                <a:latin typeface="Arial"/>
                <a:ea typeface="Arial"/>
                <a:cs typeface="Arial"/>
                <a:sym typeface="Arial"/>
              </a:defRPr>
            </a:pPr>
          </a:p>
          <a:p>
            <a:pPr marL="184785" marR="5080" indent="-172720" algn="just">
              <a:buSzPct val="100000"/>
              <a:buChar char="•"/>
              <a:tabLst>
                <a:tab pos="177800" algn="l"/>
              </a:tabLst>
              <a:defRPr spc="-4" sz="2000">
                <a:latin typeface="Arial"/>
                <a:ea typeface="Arial"/>
                <a:cs typeface="Arial"/>
                <a:sym typeface="Arial"/>
              </a:defRPr>
            </a:pPr>
            <a:r>
              <a:t>Accompagner le </a:t>
            </a:r>
            <a:r>
              <a:rPr spc="0"/>
              <a:t>pilotage pédagogique </a:t>
            </a:r>
            <a:r>
              <a:t>des établissements </a:t>
            </a:r>
            <a:r>
              <a:rPr spc="0"/>
              <a:t>et enrichir </a:t>
            </a:r>
            <a:r>
              <a:t>les  </a:t>
            </a:r>
            <a:r>
              <a:rPr spc="0"/>
              <a:t>outils de pilotage</a:t>
            </a:r>
            <a:r>
              <a:rPr spc="-39"/>
              <a:t> </a:t>
            </a:r>
            <a:r>
              <a:rPr spc="0"/>
              <a:t>académique.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itre 1"/>
          <p:cNvSpPr txBox="1"/>
          <p:nvPr>
            <p:ph type="ctrTitle"/>
          </p:nvPr>
        </p:nvSpPr>
        <p:spPr>
          <a:xfrm>
            <a:off x="347267" y="304800"/>
            <a:ext cx="8339534" cy="533400"/>
          </a:xfrm>
          <a:prstGeom prst="rect">
            <a:avLst/>
          </a:prstGeom>
        </p:spPr>
        <p:txBody>
          <a:bodyPr/>
          <a:lstStyle>
            <a:lvl1pPr algn="ctr">
              <a:defRPr>
                <a:solidFill>
                  <a:srgbClr val="C00000"/>
                </a:solidFill>
              </a:defRPr>
            </a:lvl1pPr>
          </a:lstStyle>
          <a:p>
            <a:pPr/>
            <a:r>
              <a:t>Compréhension de l’écrit</a:t>
            </a:r>
          </a:p>
        </p:txBody>
      </p:sp>
      <p:sp>
        <p:nvSpPr>
          <p:cNvPr id="292" name="Sous-titre 2"/>
          <p:cNvSpPr txBox="1"/>
          <p:nvPr>
            <p:ph type="subTitle" idx="1"/>
          </p:nvPr>
        </p:nvSpPr>
        <p:spPr>
          <a:xfrm>
            <a:off x="762000" y="914400"/>
            <a:ext cx="7848600" cy="5709256"/>
          </a:xfrm>
          <a:prstGeom prst="rect">
            <a:avLst/>
          </a:prstGeom>
        </p:spPr>
        <p:txBody>
          <a:bodyPr/>
          <a:lstStyle/>
          <a:p>
            <a:pPr>
              <a:defRPr b="1"/>
            </a:pPr>
            <a:r>
              <a:t>Présentation du test spécifique en compréhension de l’écrit</a:t>
            </a:r>
          </a:p>
          <a:p>
            <a:pPr>
              <a:defRPr b="1"/>
            </a:pPr>
          </a:p>
          <a:p>
            <a:pPr algn="ctr">
              <a:defRPr sz="2000" u="sng"/>
            </a:pPr>
            <a:r>
              <a:t>Support complémentaire de la voie professionnelle : groupement</a:t>
            </a:r>
            <a:br/>
            <a:r>
              <a:t>thématique « Anthropomorphisme »</a:t>
            </a:r>
          </a:p>
          <a:p>
            <a:pPr>
              <a:defRPr sz="2000"/>
            </a:pPr>
            <a:br/>
            <a:r>
              <a:t>Il s’agit d’un ensemble de textes ou documents variés : un tableau figuratif du 17e siècle ; un article de journal (187 mots) ; un extrait de roman (194 mots).</a:t>
            </a:r>
          </a:p>
          <a:p>
            <a:pPr algn="just">
              <a:defRPr sz="2000"/>
            </a:pPr>
            <a:br/>
            <a:r>
              <a:t>Selon un mode de </a:t>
            </a:r>
            <a:r>
              <a:rPr b="1"/>
              <a:t>questionnement inspiré de l’épreuve écrite finale de français au bac</a:t>
            </a:r>
            <a:br>
              <a:rPr b="1"/>
            </a:br>
            <a:r>
              <a:rPr b="1"/>
              <a:t>professionnel, ce groupement invite les élèves à s’approprier progressivement des documents de nature différente </a:t>
            </a:r>
            <a:r>
              <a:t>avant d’interroger les points communs et les divergences entre les différents documents.</a:t>
            </a:r>
          </a:p>
          <a:p>
            <a:pPr algn="just">
              <a:defRPr sz="1600"/>
            </a:pPr>
            <a:br/>
            <a:br/>
            <a:b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itre 1"/>
          <p:cNvSpPr txBox="1"/>
          <p:nvPr>
            <p:ph type="ctrTitle"/>
          </p:nvPr>
        </p:nvSpPr>
        <p:spPr>
          <a:xfrm>
            <a:off x="347267" y="304800"/>
            <a:ext cx="8339534" cy="533400"/>
          </a:xfrm>
          <a:prstGeom prst="rect">
            <a:avLst/>
          </a:prstGeom>
        </p:spPr>
        <p:txBody>
          <a:bodyPr/>
          <a:lstStyle>
            <a:lvl1pPr algn="ctr">
              <a:defRPr>
                <a:solidFill>
                  <a:srgbClr val="C00000"/>
                </a:solidFill>
              </a:defRPr>
            </a:lvl1pPr>
          </a:lstStyle>
          <a:p>
            <a:pPr/>
            <a:r>
              <a:t>Compréhension de l’écrit</a:t>
            </a:r>
          </a:p>
        </p:txBody>
      </p:sp>
      <p:sp>
        <p:nvSpPr>
          <p:cNvPr id="297" name="Sous-titre 2"/>
          <p:cNvSpPr txBox="1"/>
          <p:nvPr>
            <p:ph type="subTitle" sz="half" idx="1"/>
          </p:nvPr>
        </p:nvSpPr>
        <p:spPr>
          <a:xfrm>
            <a:off x="762000" y="914400"/>
            <a:ext cx="7848600" cy="2000549"/>
          </a:xfrm>
          <a:prstGeom prst="rect">
            <a:avLst/>
          </a:prstGeom>
        </p:spPr>
        <p:txBody>
          <a:bodyPr/>
          <a:lstStyle/>
          <a:p>
            <a:pPr algn="ctr">
              <a:defRPr b="1"/>
            </a:pPr>
            <a:r>
              <a:t>Tableau récapitulatif des compétences visées</a:t>
            </a:r>
            <a:r>
              <a:rPr b="0"/>
              <a:t> </a:t>
            </a:r>
            <a:br>
              <a:rPr b="0"/>
            </a:br>
          </a:p>
          <a:p>
            <a:pPr>
              <a:defRPr b="1"/>
            </a:pPr>
          </a:p>
          <a:p>
            <a:pPr algn="just">
              <a:defRPr sz="1600"/>
            </a:pPr>
            <a:br>
              <a:rPr b="1"/>
            </a:br>
            <a:br>
              <a:rPr b="1"/>
            </a:br>
            <a:br>
              <a:rPr b="1"/>
            </a:br>
          </a:p>
        </p:txBody>
      </p:sp>
      <p:pic>
        <p:nvPicPr>
          <p:cNvPr id="298" name="Objet 8" descr="Objet 8"/>
          <p:cNvPicPr>
            <a:picLocks noChangeAspect="1"/>
          </p:cNvPicPr>
          <p:nvPr/>
        </p:nvPicPr>
        <p:blipFill>
          <a:blip r:embed="rId3">
            <a:extLst/>
          </a:blip>
          <a:stretch>
            <a:fillRect/>
          </a:stretch>
        </p:blipFill>
        <p:spPr>
          <a:xfrm>
            <a:off x="1066800" y="1219200"/>
            <a:ext cx="7467600" cy="4028415"/>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itre 1"/>
          <p:cNvSpPr txBox="1"/>
          <p:nvPr>
            <p:ph type="ctrTitle"/>
          </p:nvPr>
        </p:nvSpPr>
        <p:spPr>
          <a:xfrm>
            <a:off x="347267" y="304800"/>
            <a:ext cx="8339534" cy="533400"/>
          </a:xfrm>
          <a:prstGeom prst="rect">
            <a:avLst/>
          </a:prstGeom>
        </p:spPr>
        <p:txBody>
          <a:bodyPr/>
          <a:lstStyle>
            <a:lvl1pPr algn="ctr">
              <a:defRPr>
                <a:solidFill>
                  <a:srgbClr val="C00000"/>
                </a:solidFill>
              </a:defRPr>
            </a:lvl1pPr>
          </a:lstStyle>
          <a:p>
            <a:pPr/>
            <a:r>
              <a:t>Compréhension de l’écrit</a:t>
            </a:r>
          </a:p>
        </p:txBody>
      </p:sp>
      <p:sp>
        <p:nvSpPr>
          <p:cNvPr id="303" name="Sous-titre 2"/>
          <p:cNvSpPr txBox="1"/>
          <p:nvPr>
            <p:ph type="subTitle" sz="half" idx="1"/>
          </p:nvPr>
        </p:nvSpPr>
        <p:spPr>
          <a:xfrm>
            <a:off x="762000" y="914400"/>
            <a:ext cx="7848600" cy="2292936"/>
          </a:xfrm>
          <a:prstGeom prst="rect">
            <a:avLst/>
          </a:prstGeom>
        </p:spPr>
        <p:txBody>
          <a:bodyPr/>
          <a:lstStyle/>
          <a:p>
            <a:pPr algn="ctr">
              <a:defRPr b="1"/>
            </a:pPr>
            <a:r>
              <a:t>Seuils et descriptif des groupes de maitrise</a:t>
            </a:r>
            <a:r>
              <a:rPr b="0"/>
              <a:t> </a:t>
            </a:r>
            <a:br>
              <a:rPr b="0"/>
            </a:br>
            <a:r>
              <a:rPr b="0"/>
              <a:t> </a:t>
            </a:r>
            <a:br>
              <a:rPr b="0"/>
            </a:br>
          </a:p>
          <a:p>
            <a:pPr>
              <a:defRPr b="1"/>
            </a:pPr>
          </a:p>
          <a:p>
            <a:pPr algn="just">
              <a:defRPr sz="1600"/>
            </a:pPr>
            <a:br>
              <a:rPr b="1"/>
            </a:br>
            <a:br>
              <a:rPr b="1"/>
            </a:br>
            <a:br>
              <a:rPr b="1"/>
            </a:br>
          </a:p>
        </p:txBody>
      </p:sp>
      <p:pic>
        <p:nvPicPr>
          <p:cNvPr id="304" name="Objet 3" descr="Objet 3"/>
          <p:cNvPicPr>
            <a:picLocks noChangeAspect="1"/>
          </p:cNvPicPr>
          <p:nvPr/>
        </p:nvPicPr>
        <p:blipFill>
          <a:blip r:embed="rId3">
            <a:extLst/>
          </a:blip>
          <a:stretch>
            <a:fillRect/>
          </a:stretch>
        </p:blipFill>
        <p:spPr>
          <a:xfrm>
            <a:off x="851043" y="1295400"/>
            <a:ext cx="4327944" cy="3505200"/>
          </a:xfrm>
          <a:prstGeom prst="rect">
            <a:avLst/>
          </a:prstGeom>
          <a:ln w="12700">
            <a:miter lim="400000"/>
          </a:ln>
        </p:spPr>
      </p:pic>
      <p:pic>
        <p:nvPicPr>
          <p:cNvPr id="305" name="Objet 4" descr="Objet 4"/>
          <p:cNvPicPr>
            <a:picLocks noChangeAspect="1"/>
          </p:cNvPicPr>
          <p:nvPr/>
        </p:nvPicPr>
        <p:blipFill>
          <a:blip r:embed="rId4">
            <a:extLst/>
          </a:blip>
          <a:stretch>
            <a:fillRect/>
          </a:stretch>
        </p:blipFill>
        <p:spPr>
          <a:xfrm>
            <a:off x="4227514" y="2057400"/>
            <a:ext cx="4678505" cy="3315778"/>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itre 1"/>
          <p:cNvSpPr txBox="1"/>
          <p:nvPr>
            <p:ph type="ctrTitle"/>
          </p:nvPr>
        </p:nvSpPr>
        <p:spPr>
          <a:xfrm>
            <a:off x="347267" y="-1"/>
            <a:ext cx="8491934" cy="1177247"/>
          </a:xfrm>
          <a:prstGeom prst="rect">
            <a:avLst/>
          </a:prstGeom>
        </p:spPr>
        <p:txBody>
          <a:bodyPr/>
          <a:lstStyle/>
          <a:p>
            <a:pPr algn="ctr">
              <a:defRPr>
                <a:solidFill>
                  <a:srgbClr val="C00000"/>
                </a:solidFill>
              </a:defRPr>
            </a:pPr>
            <a:br/>
            <a:r>
              <a:t>3.3. Compréhension de l’oral </a:t>
            </a:r>
            <a:br/>
          </a:p>
        </p:txBody>
      </p:sp>
      <p:sp>
        <p:nvSpPr>
          <p:cNvPr id="310" name="Sous-titre 2"/>
          <p:cNvSpPr txBox="1"/>
          <p:nvPr>
            <p:ph type="subTitle" idx="1"/>
          </p:nvPr>
        </p:nvSpPr>
        <p:spPr>
          <a:xfrm>
            <a:off x="685800" y="990600"/>
            <a:ext cx="7924800" cy="4678204"/>
          </a:xfrm>
          <a:prstGeom prst="rect">
            <a:avLst/>
          </a:prstGeom>
        </p:spPr>
        <p:txBody>
          <a:bodyPr/>
          <a:lstStyle/>
          <a:p>
            <a:pPr>
              <a:defRPr b="1"/>
            </a:pPr>
            <a:r>
              <a:t>Types de supports</a:t>
            </a:r>
          </a:p>
          <a:p>
            <a:pPr>
              <a:defRPr b="1"/>
            </a:pPr>
            <a:br/>
            <a:r>
              <a:rPr b="0"/>
              <a:t>Les </a:t>
            </a:r>
            <a:r>
              <a:t>documents sonores </a:t>
            </a:r>
            <a:r>
              <a:rPr b="0"/>
              <a:t>sélectionnés répondent aux critères suivants :</a:t>
            </a:r>
            <a:endParaRPr b="0"/>
          </a:p>
          <a:p>
            <a:pPr/>
            <a:br/>
            <a:r>
              <a:t>- </a:t>
            </a:r>
            <a:r>
              <a:rPr b="1"/>
              <a:t>durée d’écoute </a:t>
            </a:r>
            <a:r>
              <a:t>adaptée au temps de passation (</a:t>
            </a:r>
            <a:r>
              <a:rPr b="1"/>
              <a:t>environ 2 minutes</a:t>
            </a:r>
            <a:r>
              <a:t>) ;</a:t>
            </a:r>
            <a:br/>
            <a:r>
              <a:t>- thématiques et vocabulaire employé répondant aux connaissances et </a:t>
            </a:r>
            <a:r>
              <a:rPr b="1"/>
              <a:t>aux attendus culturels et civilisationnels des élèves de fin de cycle 4 </a:t>
            </a:r>
            <a:r>
              <a:t>; </a:t>
            </a:r>
            <a:r>
              <a:rPr b="1"/>
              <a:t>discours élaborés </a:t>
            </a:r>
            <a:r>
              <a:t>permettant de mesurer la capacité </a:t>
            </a:r>
            <a:r>
              <a:rPr b="1"/>
              <a:t>d’interprétation</a:t>
            </a:r>
            <a:r>
              <a:t> à plusieurs niveaux.</a:t>
            </a:r>
          </a:p>
          <a:p>
            <a:pPr/>
            <a:br/>
            <a:r>
              <a:rPr b="1"/>
              <a:t>Conditions de passation</a:t>
            </a:r>
            <a:br>
              <a:rPr b="1"/>
            </a:br>
            <a:r>
              <a:t>Le test est entièrement numérique.</a:t>
            </a:r>
            <a:br/>
            <a:r>
              <a:rPr b="1"/>
              <a:t>Le nombre d’écoutes n’est pas limité </a:t>
            </a:r>
            <a:r>
              <a:t>et l’élève peut sélectionner l’écoute d’une partie précise du document. </a:t>
            </a:r>
          </a:p>
          <a:p>
            <a:pPr/>
            <a:r>
              <a:t>Le document est présent en regard de chaque question. </a:t>
            </a:r>
            <a:b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Titre 1"/>
          <p:cNvSpPr txBox="1"/>
          <p:nvPr>
            <p:ph type="ctrTitle"/>
          </p:nvPr>
        </p:nvSpPr>
        <p:spPr>
          <a:xfrm>
            <a:off x="347267" y="-1"/>
            <a:ext cx="8491934" cy="1177247"/>
          </a:xfrm>
          <a:prstGeom prst="rect">
            <a:avLst/>
          </a:prstGeom>
        </p:spPr>
        <p:txBody>
          <a:bodyPr/>
          <a:lstStyle/>
          <a:p>
            <a:pPr algn="ctr">
              <a:defRPr>
                <a:solidFill>
                  <a:srgbClr val="C00000"/>
                </a:solidFill>
              </a:defRPr>
            </a:pPr>
            <a:br/>
            <a:r>
              <a:t>Compréhension de l’oral </a:t>
            </a:r>
            <a:br/>
          </a:p>
        </p:txBody>
      </p:sp>
      <p:sp>
        <p:nvSpPr>
          <p:cNvPr id="313" name="Sous-titre 2"/>
          <p:cNvSpPr txBox="1"/>
          <p:nvPr>
            <p:ph type="subTitle" sz="quarter" idx="1"/>
          </p:nvPr>
        </p:nvSpPr>
        <p:spPr>
          <a:xfrm>
            <a:off x="685800" y="990600"/>
            <a:ext cx="7924800" cy="584776"/>
          </a:xfrm>
          <a:prstGeom prst="rect">
            <a:avLst/>
          </a:prstGeom>
        </p:spPr>
        <p:txBody>
          <a:bodyPr/>
          <a:lstStyle/>
          <a:p>
            <a:pPr/>
            <a:br/>
          </a:p>
        </p:txBody>
      </p:sp>
      <p:pic>
        <p:nvPicPr>
          <p:cNvPr id="314" name="Objet 4" descr="Objet 4"/>
          <p:cNvPicPr>
            <a:picLocks noChangeAspect="1"/>
          </p:cNvPicPr>
          <p:nvPr/>
        </p:nvPicPr>
        <p:blipFill>
          <a:blip r:embed="rId2">
            <a:extLst/>
          </a:blip>
          <a:stretch>
            <a:fillRect/>
          </a:stretch>
        </p:blipFill>
        <p:spPr>
          <a:xfrm>
            <a:off x="1447799" y="1054763"/>
            <a:ext cx="6727826" cy="4768187"/>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Titre 1"/>
          <p:cNvSpPr txBox="1"/>
          <p:nvPr>
            <p:ph type="ctrTitle"/>
          </p:nvPr>
        </p:nvSpPr>
        <p:spPr>
          <a:xfrm>
            <a:off x="347267" y="-1"/>
            <a:ext cx="8491934" cy="1177247"/>
          </a:xfrm>
          <a:prstGeom prst="rect">
            <a:avLst/>
          </a:prstGeom>
        </p:spPr>
        <p:txBody>
          <a:bodyPr/>
          <a:lstStyle/>
          <a:p>
            <a:pPr algn="ctr">
              <a:defRPr>
                <a:solidFill>
                  <a:srgbClr val="C00000"/>
                </a:solidFill>
              </a:defRPr>
            </a:pPr>
            <a:br/>
            <a:r>
              <a:t>Compréhension de l’oral </a:t>
            </a:r>
            <a:br/>
          </a:p>
        </p:txBody>
      </p:sp>
      <p:sp>
        <p:nvSpPr>
          <p:cNvPr id="317" name="Sous-titre 2"/>
          <p:cNvSpPr txBox="1"/>
          <p:nvPr>
            <p:ph type="subTitle" sz="quarter" idx="1"/>
          </p:nvPr>
        </p:nvSpPr>
        <p:spPr>
          <a:xfrm>
            <a:off x="685800" y="990600"/>
            <a:ext cx="7924800" cy="584776"/>
          </a:xfrm>
          <a:prstGeom prst="rect">
            <a:avLst/>
          </a:prstGeom>
        </p:spPr>
        <p:txBody>
          <a:bodyPr/>
          <a:lstStyle/>
          <a:p>
            <a:pPr/>
            <a:br/>
          </a:p>
        </p:txBody>
      </p:sp>
      <p:pic>
        <p:nvPicPr>
          <p:cNvPr id="318" name="Objet 3" descr="Objet 3"/>
          <p:cNvPicPr>
            <a:picLocks noChangeAspect="1"/>
          </p:cNvPicPr>
          <p:nvPr/>
        </p:nvPicPr>
        <p:blipFill>
          <a:blip r:embed="rId2">
            <a:extLst/>
          </a:blip>
          <a:stretch>
            <a:fillRect/>
          </a:stretch>
        </p:blipFill>
        <p:spPr>
          <a:xfrm>
            <a:off x="2438400" y="1282986"/>
            <a:ext cx="4114800" cy="4813013"/>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itre 1"/>
          <p:cNvSpPr txBox="1"/>
          <p:nvPr>
            <p:ph type="ctrTitle"/>
          </p:nvPr>
        </p:nvSpPr>
        <p:spPr>
          <a:xfrm>
            <a:off x="347267" y="-1"/>
            <a:ext cx="8491934" cy="784832"/>
          </a:xfrm>
          <a:prstGeom prst="rect">
            <a:avLst/>
          </a:prstGeom>
        </p:spPr>
        <p:txBody>
          <a:bodyPr/>
          <a:lstStyle/>
          <a:p>
            <a:pPr algn="ctr">
              <a:defRPr>
                <a:solidFill>
                  <a:srgbClr val="C00000"/>
                </a:solidFill>
              </a:defRPr>
            </a:pPr>
            <a:br/>
            <a:r>
              <a:t>3.4. Étude de la langue</a:t>
            </a:r>
          </a:p>
        </p:txBody>
      </p:sp>
      <p:sp>
        <p:nvSpPr>
          <p:cNvPr id="321" name="Sous-titre 2"/>
          <p:cNvSpPr txBox="1"/>
          <p:nvPr>
            <p:ph type="subTitle" sz="quarter" idx="1"/>
          </p:nvPr>
        </p:nvSpPr>
        <p:spPr>
          <a:xfrm>
            <a:off x="685800" y="990600"/>
            <a:ext cx="7924800" cy="584776"/>
          </a:xfrm>
          <a:prstGeom prst="rect">
            <a:avLst/>
          </a:prstGeom>
        </p:spPr>
        <p:txBody>
          <a:bodyPr/>
          <a:lstStyle/>
          <a:p>
            <a:pPr/>
            <a:br/>
          </a:p>
        </p:txBody>
      </p:sp>
      <p:sp>
        <p:nvSpPr>
          <p:cNvPr id="322" name="Rectangle 4"/>
          <p:cNvSpPr txBox="1"/>
          <p:nvPr/>
        </p:nvSpPr>
        <p:spPr>
          <a:xfrm>
            <a:off x="731519" y="612844"/>
            <a:ext cx="8019493" cy="546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28285B"/>
                </a:solidFill>
                <a:latin typeface="Marianne-Regular"/>
                <a:ea typeface="Marianne-Regular"/>
                <a:cs typeface="Marianne-Regular"/>
                <a:sym typeface="Marianne-Regular"/>
              </a:defRPr>
            </a:pPr>
          </a:p>
          <a:p>
            <a:pPr algn="ctr">
              <a:defRPr sz="2400" u="sng">
                <a:solidFill>
                  <a:srgbClr val="28285B"/>
                </a:solidFill>
                <a:latin typeface="Marianne-Regular"/>
                <a:ea typeface="Marianne-Regular"/>
                <a:cs typeface="Marianne-Regular"/>
                <a:sym typeface="Marianne-Regular"/>
              </a:defRPr>
            </a:pPr>
            <a:r>
              <a:t>Capacités évaluées </a:t>
            </a:r>
            <a:r>
              <a:rPr u="none"/>
              <a:t>:</a:t>
            </a:r>
            <a:endParaRPr u="none"/>
          </a:p>
          <a:p>
            <a:pPr>
              <a:defRPr sz="2400">
                <a:solidFill>
                  <a:srgbClr val="28285B"/>
                </a:solidFill>
                <a:latin typeface="Marianne-Regular"/>
                <a:ea typeface="Marianne-Regular"/>
                <a:cs typeface="Marianne-Regular"/>
                <a:sym typeface="Marianne-Regular"/>
              </a:defRPr>
            </a:pPr>
          </a:p>
          <a:p>
            <a:pPr marL="342900" indent="-342900">
              <a:buSzPct val="100000"/>
              <a:buChar char="▪"/>
              <a:defRPr sz="2400">
                <a:solidFill>
                  <a:srgbClr val="28285B"/>
                </a:solidFill>
                <a:latin typeface="Marianne-Regular"/>
                <a:ea typeface="Marianne-Regular"/>
                <a:cs typeface="Marianne-Regular"/>
                <a:sym typeface="Marianne-Regular"/>
              </a:defRPr>
            </a:pPr>
            <a:r>
              <a:t> mobiliser des connaissances en </a:t>
            </a:r>
            <a:r>
              <a:rPr b="1">
                <a:solidFill>
                  <a:srgbClr val="C00000"/>
                </a:solidFill>
              </a:rPr>
              <a:t>grammaire</a:t>
            </a:r>
            <a:r>
              <a:t> (</a:t>
            </a:r>
            <a:r>
              <a:rPr b="1"/>
              <a:t>analyse syntaxique et fonctionnement du verbe</a:t>
            </a:r>
            <a:r>
              <a:t>) ; </a:t>
            </a:r>
            <a:r>
              <a:rPr sz="2000">
                <a:solidFill>
                  <a:srgbClr val="0070C0"/>
                </a:solidFill>
              </a:rPr>
              <a:t>14 questions</a:t>
            </a:r>
          </a:p>
          <a:p>
            <a:pPr marL="342900" indent="-342900">
              <a:buSzPct val="100000"/>
              <a:buChar char="▪"/>
              <a:defRPr sz="2400">
                <a:solidFill>
                  <a:srgbClr val="28285B"/>
                </a:solidFill>
                <a:latin typeface="Marianne-Regular"/>
                <a:ea typeface="Marianne-Regular"/>
                <a:cs typeface="Marianne-Regular"/>
                <a:sym typeface="Marianne-Regular"/>
              </a:defRPr>
            </a:pPr>
            <a:r>
              <a:t>maitriser l’orthographe (</a:t>
            </a:r>
            <a:r>
              <a:rPr b="1">
                <a:solidFill>
                  <a:srgbClr val="C00000"/>
                </a:solidFill>
              </a:rPr>
              <a:t>orthographe</a:t>
            </a:r>
            <a:r>
              <a:rPr b="1"/>
              <a:t> grammaticale ou lexicale</a:t>
            </a:r>
            <a:r>
              <a:t>) </a:t>
            </a:r>
            <a:r>
              <a:rPr sz="2000">
                <a:solidFill>
                  <a:srgbClr val="0070C0"/>
                </a:solidFill>
              </a:rPr>
              <a:t>14 questions</a:t>
            </a:r>
            <a:endParaRPr sz="2000">
              <a:solidFill>
                <a:srgbClr val="0070C0"/>
              </a:solidFill>
            </a:endParaRPr>
          </a:p>
          <a:p>
            <a:pPr marL="342900" indent="-342900">
              <a:buSzPct val="100000"/>
              <a:buChar char="▪"/>
              <a:defRPr sz="2400">
                <a:solidFill>
                  <a:srgbClr val="28285B"/>
                </a:solidFill>
                <a:latin typeface="Marianne-Regular"/>
                <a:ea typeface="Marianne-Regular"/>
                <a:cs typeface="Marianne-Regular"/>
                <a:sym typeface="Marianne-Regular"/>
              </a:defRPr>
            </a:pPr>
            <a:r>
              <a:t>comprendre et mobiliser le</a:t>
            </a:r>
            <a:r>
              <a:rPr b="1"/>
              <a:t> </a:t>
            </a:r>
            <a:r>
              <a:rPr b="1">
                <a:solidFill>
                  <a:srgbClr val="C00000"/>
                </a:solidFill>
              </a:rPr>
              <a:t>lexique</a:t>
            </a:r>
            <a:r>
              <a:rPr>
                <a:solidFill>
                  <a:srgbClr val="404040"/>
                </a:solidFill>
              </a:rPr>
              <a:t>. </a:t>
            </a:r>
            <a:r>
              <a:rPr sz="2000">
                <a:solidFill>
                  <a:srgbClr val="0070C0"/>
                </a:solidFill>
              </a:rPr>
              <a:t>10 questions</a:t>
            </a:r>
            <a:endParaRPr sz="2000">
              <a:solidFill>
                <a:srgbClr val="0070C0"/>
              </a:solidFill>
            </a:endParaRPr>
          </a:p>
          <a:p>
            <a:pPr>
              <a:defRPr sz="2400">
                <a:solidFill>
                  <a:srgbClr val="404040"/>
                </a:solidFill>
                <a:latin typeface="Marianne-Regular"/>
                <a:ea typeface="Marianne-Regular"/>
                <a:cs typeface="Marianne-Regular"/>
                <a:sym typeface="Marianne-Regular"/>
              </a:defRPr>
            </a:pPr>
            <a:br>
              <a:rPr sz="2000">
                <a:solidFill>
                  <a:srgbClr val="0070C0"/>
                </a:solidFill>
              </a:rPr>
            </a:br>
          </a:p>
          <a:p>
            <a:pPr algn="ctr">
              <a:defRPr sz="2400" u="sng">
                <a:solidFill>
                  <a:srgbClr val="28285B"/>
                </a:solidFill>
                <a:latin typeface="Marianne-Regular"/>
                <a:ea typeface="Marianne-Regular"/>
                <a:cs typeface="Marianne-Regular"/>
                <a:sym typeface="Marianne-Regular"/>
              </a:defRPr>
            </a:pPr>
            <a:r>
              <a:t>Différentes activités proposées </a:t>
            </a:r>
            <a:r>
              <a:rPr u="none"/>
              <a:t>:</a:t>
            </a:r>
            <a:endParaRPr u="none"/>
          </a:p>
          <a:p>
            <a:pPr>
              <a:defRPr sz="2400">
                <a:solidFill>
                  <a:srgbClr val="28285B"/>
                </a:solidFill>
                <a:latin typeface="Marianne-Regular"/>
                <a:ea typeface="Marianne-Regular"/>
                <a:cs typeface="Marianne-Regular"/>
                <a:sym typeface="Marianne-Regular"/>
              </a:defRPr>
            </a:pPr>
            <a:r>
              <a:t>repérer, identifier, manipuler, classer, utiliser, justifier, etc.</a:t>
            </a:r>
          </a:p>
          <a:p>
            <a:pPr>
              <a:defRPr sz="2400">
                <a:solidFill>
                  <a:srgbClr val="28285B"/>
                </a:solidFill>
                <a:latin typeface="Marianne-Regular"/>
                <a:ea typeface="Marianne-Regular"/>
                <a:cs typeface="Marianne-Regular"/>
                <a:sym typeface="Marianne-Regular"/>
              </a:defRPr>
            </a:pPr>
            <a:r>
              <a:t>sous </a:t>
            </a:r>
            <a:r>
              <a:rPr b="1"/>
              <a:t>forme de QCM ou de tableau à double entrée.</a:t>
            </a:r>
            <a:endParaRPr b="1"/>
          </a:p>
          <a:p>
            <a:pPr>
              <a:defRPr b="1" sz="2400">
                <a:solidFill>
                  <a:srgbClr val="28285B"/>
                </a:solidFill>
                <a:latin typeface="Marianne-Regular"/>
                <a:ea typeface="Marianne-Regular"/>
                <a:cs typeface="Marianne-Regular"/>
                <a:sym typeface="Marianne-Regular"/>
              </a:defRPr>
            </a:pPr>
          </a:p>
          <a:p>
            <a:pPr>
              <a:defRPr b="1" sz="2400">
                <a:solidFill>
                  <a:srgbClr val="28285B"/>
                </a:solidFill>
                <a:latin typeface="Marianne-Regular"/>
                <a:ea typeface="Marianne-Regular"/>
                <a:cs typeface="Marianne-Regular"/>
                <a:sym typeface="Marianne-Regular"/>
              </a:defRPr>
            </a:pPr>
            <a:r>
              <a:t>Support : </a:t>
            </a:r>
            <a:r>
              <a:rPr b="0"/>
              <a:t>une ou plusieurs phrases ou un extrait court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object 2"/>
          <p:cNvSpPr txBox="1"/>
          <p:nvPr>
            <p:ph type="title"/>
          </p:nvPr>
        </p:nvSpPr>
        <p:spPr>
          <a:xfrm>
            <a:off x="347267" y="1143000"/>
            <a:ext cx="7501334" cy="1490154"/>
          </a:xfrm>
          <a:prstGeom prst="rect">
            <a:avLst/>
          </a:prstGeom>
        </p:spPr>
        <p:txBody>
          <a:bodyPr/>
          <a:lstStyle/>
          <a:p>
            <a:pPr indent="12700" algn="ctr">
              <a:spcBef>
                <a:spcPts val="100"/>
              </a:spcBef>
              <a:defRPr spc="-100" sz="2400">
                <a:solidFill>
                  <a:srgbClr val="C00000"/>
                </a:solidFill>
              </a:defRPr>
            </a:pPr>
            <a:r>
              <a:t>3.5- Les restitutions en seconde BCP</a:t>
            </a:r>
            <a:br/>
            <a:br/>
            <a:br/>
          </a:p>
        </p:txBody>
      </p:sp>
      <p:sp>
        <p:nvSpPr>
          <p:cNvPr id="327" name="object 3"/>
          <p:cNvSpPr txBox="1"/>
          <p:nvPr>
            <p:ph type="body" idx="1"/>
          </p:nvPr>
        </p:nvSpPr>
        <p:spPr>
          <a:xfrm>
            <a:off x="527100" y="1905000"/>
            <a:ext cx="8769300" cy="5434180"/>
          </a:xfrm>
          <a:prstGeom prst="rect">
            <a:avLst/>
          </a:prstGeom>
        </p:spPr>
        <p:txBody>
          <a:bodyPr/>
          <a:lstStyle/>
          <a:p>
            <a:pPr indent="12064" algn="ctr">
              <a:spcBef>
                <a:spcPts val="1200"/>
              </a:spcBef>
              <a:tabLst>
                <a:tab pos="152400" algn="l"/>
              </a:tabLst>
              <a:defRPr b="1" sz="2400"/>
            </a:pPr>
            <a:r>
              <a:t>Deux </a:t>
            </a:r>
            <a:r>
              <a:rPr spc="-100"/>
              <a:t>fiches de restitution en français concernant :</a:t>
            </a:r>
            <a:endParaRPr spc="-100"/>
          </a:p>
          <a:p>
            <a:pPr marL="163195" indent="-151129">
              <a:spcBef>
                <a:spcPts val="1200"/>
              </a:spcBef>
              <a:buSzPct val="100000"/>
              <a:buChar char="•"/>
              <a:tabLst>
                <a:tab pos="152400" algn="l"/>
              </a:tabLst>
              <a:defRPr spc="-5" sz="2400"/>
            </a:pPr>
          </a:p>
          <a:p>
            <a:pPr marL="163195" indent="-151129">
              <a:spcBef>
                <a:spcPts val="1200"/>
              </a:spcBef>
              <a:buSzPct val="100000"/>
              <a:buChar char="•"/>
              <a:tabLst>
                <a:tab pos="152400" algn="l"/>
              </a:tabLst>
              <a:defRPr spc="-100" sz="2400"/>
            </a:pPr>
            <a:r>
              <a:t>le test spécifique de </a:t>
            </a:r>
            <a:r>
              <a:rPr i="1"/>
              <a:t>compréhension de l’écrit</a:t>
            </a:r>
            <a:endParaRPr i="1" spc="-5"/>
          </a:p>
          <a:p>
            <a:pPr marL="163195" indent="-151129">
              <a:spcBef>
                <a:spcPts val="1200"/>
              </a:spcBef>
              <a:buSzPct val="100000"/>
              <a:buChar char="•"/>
              <a:tabLst>
                <a:tab pos="152400" algn="l"/>
              </a:tabLst>
              <a:defRPr spc="-5" sz="2400"/>
            </a:pPr>
          </a:p>
          <a:p>
            <a:pPr marL="163195" indent="-151129">
              <a:spcBef>
                <a:spcPts val="1200"/>
              </a:spcBef>
              <a:buSzPct val="100000"/>
              <a:buChar char="•"/>
              <a:tabLst>
                <a:tab pos="152400" algn="l"/>
              </a:tabLst>
              <a:defRPr spc="-100" sz="2400"/>
            </a:pPr>
            <a:r>
              <a:t>Fiche de restitution globale </a:t>
            </a:r>
            <a:r>
              <a:rPr spc="0"/>
              <a:t> </a:t>
            </a:r>
          </a:p>
        </p:txBody>
      </p:sp>
      <p:sp>
        <p:nvSpPr>
          <p:cNvPr id="328" name="object 6"/>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object 2"/>
          <p:cNvSpPr txBox="1"/>
          <p:nvPr>
            <p:ph type="title"/>
          </p:nvPr>
        </p:nvSpPr>
        <p:spPr>
          <a:xfrm>
            <a:off x="347267" y="685801"/>
            <a:ext cx="8034734" cy="383503"/>
          </a:xfrm>
          <a:prstGeom prst="rect">
            <a:avLst/>
          </a:prstGeom>
        </p:spPr>
        <p:txBody>
          <a:bodyPr/>
          <a:lstStyle/>
          <a:p>
            <a:pPr marR="5080" indent="12700" algn="ctr">
              <a:lnSpc>
                <a:spcPts val="2700"/>
              </a:lnSpc>
              <a:spcBef>
                <a:spcPts val="400"/>
              </a:spcBef>
              <a:defRPr spc="-100" sz="2000"/>
            </a:pPr>
            <a:r>
              <a:t>     </a:t>
            </a:r>
            <a:r>
              <a:rPr>
                <a:solidFill>
                  <a:srgbClr val="C00000"/>
                </a:solidFill>
              </a:rPr>
              <a:t>3.5-Restitution du test spécifique de compréhension de</a:t>
            </a:r>
            <a:r>
              <a:rPr spc="0">
                <a:solidFill>
                  <a:srgbClr val="C00000"/>
                </a:solidFill>
              </a:rPr>
              <a:t> </a:t>
            </a:r>
            <a:r>
              <a:rPr>
                <a:solidFill>
                  <a:srgbClr val="C00000"/>
                </a:solidFill>
              </a:rPr>
              <a:t>l’écrit</a:t>
            </a:r>
          </a:p>
        </p:txBody>
      </p:sp>
      <p:sp>
        <p:nvSpPr>
          <p:cNvPr id="331" name="object 6"/>
          <p:cNvSpPr txBox="1"/>
          <p:nvPr/>
        </p:nvSpPr>
        <p:spPr>
          <a:xfrm>
            <a:off x="6645656" y="2298064"/>
            <a:ext cx="1717040" cy="1593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defRPr spc="-5" sz="1600">
                <a:latin typeface="Arial"/>
                <a:ea typeface="Arial"/>
                <a:cs typeface="Arial"/>
                <a:sym typeface="Arial"/>
              </a:defRPr>
            </a:pPr>
          </a:p>
          <a:p>
            <a:pPr marR="5080" indent="12700">
              <a:defRPr spc="-5" sz="1600">
                <a:latin typeface="Arial"/>
                <a:ea typeface="Arial"/>
                <a:cs typeface="Arial"/>
                <a:sym typeface="Arial"/>
              </a:defRPr>
            </a:pPr>
            <a:r>
              <a:t>Niveau de</a:t>
            </a:r>
            <a:r>
              <a:rPr spc="-60"/>
              <a:t> </a:t>
            </a:r>
            <a:r>
              <a:t>maîtrise  de l’élève</a:t>
            </a:r>
            <a:r>
              <a:rPr spc="-35"/>
              <a:t> </a:t>
            </a:r>
            <a:r>
              <a:t>:</a:t>
            </a:r>
          </a:p>
          <a:p>
            <a:pPr marL="299084" indent="-287020">
              <a:buSzPct val="100000"/>
              <a:buChar char="•"/>
              <a:tabLst>
                <a:tab pos="292100" algn="l"/>
                <a:tab pos="292100" algn="l"/>
              </a:tabLst>
              <a:defRPr spc="-5" sz="1600">
                <a:latin typeface="Arial"/>
                <a:ea typeface="Arial"/>
                <a:cs typeface="Arial"/>
                <a:sym typeface="Arial"/>
              </a:defRPr>
            </a:pPr>
            <a:r>
              <a:t>à</a:t>
            </a:r>
            <a:r>
              <a:rPr spc="-10"/>
              <a:t> </a:t>
            </a:r>
            <a:r>
              <a:t>besoins</a:t>
            </a:r>
          </a:p>
          <a:p>
            <a:pPr marL="299084" indent="-287020">
              <a:buSzPct val="100000"/>
              <a:buChar char="•"/>
              <a:tabLst>
                <a:tab pos="292100" algn="l"/>
                <a:tab pos="292100" algn="l"/>
              </a:tabLst>
              <a:defRPr spc="-5" sz="1600">
                <a:latin typeface="Arial"/>
                <a:ea typeface="Arial"/>
                <a:cs typeface="Arial"/>
                <a:sym typeface="Arial"/>
              </a:defRPr>
            </a:pPr>
            <a:r>
              <a:t>fragile</a:t>
            </a:r>
          </a:p>
          <a:p>
            <a:pPr marL="299084" indent="-287020">
              <a:buSzPct val="100000"/>
              <a:buChar char="•"/>
              <a:tabLst>
                <a:tab pos="292100" algn="l"/>
                <a:tab pos="292100" algn="l"/>
              </a:tabLst>
              <a:defRPr spc="-5" sz="1600">
                <a:latin typeface="Arial"/>
                <a:ea typeface="Arial"/>
                <a:cs typeface="Arial"/>
                <a:sym typeface="Arial"/>
              </a:defRPr>
            </a:pPr>
            <a:r>
              <a:t>Satisfaisant</a:t>
            </a:r>
          </a:p>
        </p:txBody>
      </p:sp>
      <p:sp>
        <p:nvSpPr>
          <p:cNvPr id="332" name="object 11"/>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3" name="Object 2" descr="Object 2"/>
          <p:cNvPicPr>
            <a:picLocks noChangeAspect="1"/>
          </p:cNvPicPr>
          <p:nvPr/>
        </p:nvPicPr>
        <p:blipFill>
          <a:blip r:embed="rId3">
            <a:extLst/>
          </a:blip>
          <a:stretch>
            <a:fillRect/>
          </a:stretch>
        </p:blipFill>
        <p:spPr>
          <a:xfrm>
            <a:off x="1600200" y="1230671"/>
            <a:ext cx="3886200" cy="5334001"/>
          </a:xfrm>
          <a:prstGeom prst="rect">
            <a:avLst/>
          </a:prstGeom>
          <a:ln w="12700">
            <a:miter lim="400000"/>
          </a:ln>
        </p:spPr>
      </p:pic>
      <p:sp>
        <p:nvSpPr>
          <p:cNvPr id="334" name="Connecteur droit avec flèche 13"/>
          <p:cNvSpPr/>
          <p:nvPr/>
        </p:nvSpPr>
        <p:spPr>
          <a:xfrm flipH="1" flipV="1">
            <a:off x="5105400" y="3352800"/>
            <a:ext cx="1524001" cy="1589"/>
          </a:xfrm>
          <a:prstGeom prst="line">
            <a:avLst/>
          </a:prstGeom>
          <a:ln>
            <a:solidFill>
              <a:srgbClr val="4A7EBB"/>
            </a:solidFill>
            <a:tailEnd type="triangle"/>
          </a:ln>
        </p:spPr>
        <p:txBody>
          <a:bodyPr lIns="45719" rIns="45719"/>
          <a:lstStyle/>
          <a:p>
            <a:pPr/>
          </a:p>
        </p:txBody>
      </p:sp>
      <p:graphicFrame>
        <p:nvGraphicFramePr>
          <p:cNvPr id="335" name="Tableau 3"/>
          <p:cNvGraphicFramePr/>
          <p:nvPr/>
        </p:nvGraphicFramePr>
        <p:xfrm>
          <a:off x="5638800" y="4411481"/>
          <a:ext cx="3396916" cy="83659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96916"/>
              </a:tblGrid>
              <a:tr h="836591">
                <a:tc>
                  <a:txBody>
                    <a:bodyPr/>
                    <a:lstStyle/>
                    <a:p>
                      <a:pPr indent="0">
                        <a:defRPr sz="1800"/>
                      </a:pPr>
                      <a:r>
                        <a:rPr b="1" sz="1600">
                          <a:latin typeface="Marianne-Regular"/>
                          <a:ea typeface="Marianne-Regular"/>
                          <a:cs typeface="Marianne-Regular"/>
                          <a:sym typeface="Marianne-Regular"/>
                        </a:rPr>
                        <a:t>Réponse attendue : case grisée Réponse de l’élève : case avec croix</a:t>
                      </a:r>
                    </a:p>
                  </a:txBody>
                  <a:tcPr marL="45720" marR="45720" marT="45720" marB="45720"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bl>
          </a:graphicData>
        </a:graphic>
      </p:graphicFrame>
      <p:sp>
        <p:nvSpPr>
          <p:cNvPr id="336" name="Rectangle 13"/>
          <p:cNvSpPr txBox="1"/>
          <p:nvPr/>
        </p:nvSpPr>
        <p:spPr>
          <a:xfrm>
            <a:off x="9795722" y="3571628"/>
            <a:ext cx="8206370" cy="6173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a:latin typeface="Arial"/>
                <a:ea typeface="Arial"/>
                <a:cs typeface="Arial"/>
                <a:sym typeface="Arial"/>
              </a:defRPr>
            </a:lvl1pPr>
          </a:lstStyle>
          <a:p>
            <a:pPr/>
            <a:b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Titre 1"/>
          <p:cNvSpPr txBox="1"/>
          <p:nvPr>
            <p:ph type="ctrTitle"/>
          </p:nvPr>
        </p:nvSpPr>
        <p:spPr>
          <a:xfrm>
            <a:off x="152399" y="151272"/>
            <a:ext cx="8263334" cy="784831"/>
          </a:xfrm>
          <a:prstGeom prst="rect">
            <a:avLst/>
          </a:prstGeom>
        </p:spPr>
        <p:txBody>
          <a:bodyPr/>
          <a:lstStyle/>
          <a:p>
            <a:pPr algn="ctr">
              <a:defRPr>
                <a:solidFill>
                  <a:srgbClr val="C00000"/>
                </a:solidFill>
              </a:defRPr>
            </a:pPr>
            <a:br/>
            <a:r>
              <a:t>Fiche de restitution globale</a:t>
            </a:r>
          </a:p>
        </p:txBody>
      </p:sp>
      <p:sp>
        <p:nvSpPr>
          <p:cNvPr id="341" name="Sous-titre 2"/>
          <p:cNvSpPr txBox="1"/>
          <p:nvPr>
            <p:ph type="subTitle" sz="quarter" idx="1"/>
          </p:nvPr>
        </p:nvSpPr>
        <p:spPr>
          <a:xfrm>
            <a:off x="1371600" y="1676400"/>
            <a:ext cx="7162800" cy="292389"/>
          </a:xfrm>
          <a:prstGeom prst="rect">
            <a:avLst/>
          </a:prstGeom>
        </p:spPr>
        <p:txBody>
          <a:bodyPr/>
          <a:lstStyle/>
          <a:p>
            <a:pPr/>
            <a:r>
              <a:t>.</a:t>
            </a:r>
          </a:p>
        </p:txBody>
      </p:sp>
      <p:pic>
        <p:nvPicPr>
          <p:cNvPr id="342" name="Objet 3" descr="Objet 3"/>
          <p:cNvPicPr>
            <a:picLocks noChangeAspect="1"/>
          </p:cNvPicPr>
          <p:nvPr/>
        </p:nvPicPr>
        <p:blipFill>
          <a:blip r:embed="rId3">
            <a:extLst/>
          </a:blip>
          <a:stretch>
            <a:fillRect/>
          </a:stretch>
        </p:blipFill>
        <p:spPr>
          <a:xfrm>
            <a:off x="2133600" y="978121"/>
            <a:ext cx="4724400" cy="519407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object 2"/>
          <p:cNvSpPr txBox="1"/>
          <p:nvPr>
            <p:ph type="title"/>
          </p:nvPr>
        </p:nvSpPr>
        <p:spPr>
          <a:xfrm>
            <a:off x="1676400" y="457200"/>
            <a:ext cx="6858000" cy="403958"/>
          </a:xfrm>
          <a:prstGeom prst="rect">
            <a:avLst/>
          </a:prstGeom>
        </p:spPr>
        <p:txBody>
          <a:bodyPr/>
          <a:lstStyle>
            <a:lvl1pPr indent="12700" algn="ctr">
              <a:defRPr sz="2500">
                <a:solidFill>
                  <a:srgbClr val="C00000"/>
                </a:solidFill>
              </a:defRPr>
            </a:lvl1pPr>
          </a:lstStyle>
          <a:p>
            <a:pPr/>
            <a:r>
              <a:t>OBJECTIF ÉLÈVES</a:t>
            </a:r>
          </a:p>
        </p:txBody>
      </p:sp>
      <p:sp>
        <p:nvSpPr>
          <p:cNvPr id="88" name="object 4"/>
          <p:cNvSpPr txBox="1"/>
          <p:nvPr>
            <p:ph type="sldNum" sz="quarter" idx="4294967295"/>
          </p:nvPr>
        </p:nvSpPr>
        <p:spPr>
          <a:xfrm>
            <a:off x="7469123" y="6555413"/>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9" name="object 3"/>
          <p:cNvSpPr txBox="1"/>
          <p:nvPr/>
        </p:nvSpPr>
        <p:spPr>
          <a:xfrm>
            <a:off x="347267" y="1003935"/>
            <a:ext cx="8451217" cy="5174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72720" marR="5080" indent="-160655" algn="ctr">
              <a:tabLst>
                <a:tab pos="177800" algn="l"/>
              </a:tabLst>
              <a:defRPr spc="-9" sz="2000">
                <a:latin typeface="Arial"/>
                <a:ea typeface="Arial"/>
                <a:cs typeface="Arial"/>
                <a:sym typeface="Arial"/>
              </a:defRPr>
            </a:pPr>
            <a:r>
              <a:t>   </a:t>
            </a:r>
            <a:endParaRPr spc="-4">
              <a:solidFill>
                <a:srgbClr val="000091"/>
              </a:solidFill>
            </a:endParaRPr>
          </a:p>
          <a:p>
            <a:pPr marL="172720" marR="5080" indent="-160655" algn="ctr">
              <a:tabLst>
                <a:tab pos="177800" algn="l"/>
              </a:tabLst>
              <a:defRPr spc="-4" sz="2000">
                <a:solidFill>
                  <a:srgbClr val="000091"/>
                </a:solidFill>
                <a:latin typeface="Arial"/>
                <a:ea typeface="Arial"/>
                <a:cs typeface="Arial"/>
                <a:sym typeface="Arial"/>
              </a:defRPr>
            </a:pPr>
            <a:r>
              <a:t>   Objectif :</a:t>
            </a:r>
          </a:p>
          <a:p>
            <a:pPr marL="172720" marR="5080" indent="-160655" algn="just">
              <a:tabLst>
                <a:tab pos="177800" algn="l"/>
              </a:tabLst>
              <a:defRPr spc="-4" sz="2000">
                <a:solidFill>
                  <a:srgbClr val="000091"/>
                </a:solidFill>
                <a:latin typeface="Arial"/>
                <a:ea typeface="Arial"/>
                <a:cs typeface="Arial"/>
                <a:sym typeface="Arial"/>
              </a:defRPr>
            </a:pPr>
          </a:p>
          <a:p>
            <a:pPr marL="172720" marR="5080" indent="-160655" algn="just">
              <a:tabLst>
                <a:tab pos="177800" algn="l"/>
              </a:tabLst>
              <a:defRPr spc="-4" sz="2000">
                <a:solidFill>
                  <a:srgbClr val="000091"/>
                </a:solidFill>
                <a:latin typeface="Arial"/>
                <a:ea typeface="Arial"/>
                <a:cs typeface="Arial"/>
                <a:sym typeface="Arial"/>
              </a:defRPr>
            </a:pPr>
            <a:r>
              <a:t> </a:t>
            </a:r>
            <a:r>
              <a:rPr>
                <a:solidFill>
                  <a:srgbClr val="000000"/>
                </a:solidFill>
              </a:rPr>
              <a:t>identifier ses acquis et ses  besoins en </a:t>
            </a:r>
            <a:r>
              <a:rPr i="1"/>
              <a:t>littératie (CAP)  ou </a:t>
            </a:r>
            <a:r>
              <a:rPr i="1">
                <a:solidFill>
                  <a:srgbClr val="00B050"/>
                </a:solidFill>
              </a:rPr>
              <a:t>français (BCP)</a:t>
            </a:r>
            <a:r>
              <a:rPr i="1"/>
              <a:t>.</a:t>
            </a:r>
            <a:endParaRPr i="1"/>
          </a:p>
          <a:p>
            <a:pPr marL="172720" marR="5080" indent="-160655" algn="just">
              <a:tabLst>
                <a:tab pos="177800" algn="l"/>
              </a:tabLst>
              <a:defRPr sz="2000">
                <a:solidFill>
                  <a:srgbClr val="00B050"/>
                </a:solidFill>
                <a:latin typeface="Arial"/>
                <a:ea typeface="Arial"/>
                <a:cs typeface="Arial"/>
                <a:sym typeface="Arial"/>
              </a:defRPr>
            </a:pPr>
          </a:p>
          <a:p>
            <a:pPr marL="172720" marR="5080" indent="-160655" algn="just">
              <a:tabLst>
                <a:tab pos="177800" algn="l"/>
              </a:tabLst>
              <a:defRPr spc="-4" sz="2000">
                <a:latin typeface="Arial"/>
                <a:ea typeface="Arial"/>
                <a:cs typeface="Arial"/>
                <a:sym typeface="Arial"/>
              </a:defRPr>
            </a:pPr>
            <a:r>
              <a:t>               </a:t>
            </a:r>
          </a:p>
          <a:p>
            <a:pPr marL="172720" marR="5080" indent="-160655" algn="just">
              <a:tabLst>
                <a:tab pos="177800" algn="l"/>
              </a:tabLst>
              <a:defRPr spc="-4" sz="2000">
                <a:latin typeface="Arial"/>
                <a:ea typeface="Arial"/>
                <a:cs typeface="Arial"/>
                <a:sym typeface="Arial"/>
              </a:defRPr>
            </a:pPr>
            <a:r>
              <a:t>                 </a:t>
            </a:r>
          </a:p>
          <a:p>
            <a:pPr marL="172720" marR="5080" indent="-160655" algn="just">
              <a:tabLst>
                <a:tab pos="177800" algn="l"/>
              </a:tabLst>
              <a:defRPr spc="-4" sz="2000">
                <a:latin typeface="Arial"/>
                <a:ea typeface="Arial"/>
                <a:cs typeface="Arial"/>
                <a:sym typeface="Arial"/>
              </a:defRPr>
            </a:pPr>
            <a:r>
              <a:t>              domaines essentiels </a:t>
            </a:r>
            <a:r>
              <a:rPr spc="-9"/>
              <a:t>dans </a:t>
            </a:r>
            <a:r>
              <a:rPr spc="0"/>
              <a:t>la vie </a:t>
            </a:r>
            <a:r>
              <a:t>personnelle,  citoyenne </a:t>
            </a:r>
            <a:r>
              <a:rPr spc="0"/>
              <a:t>et </a:t>
            </a:r>
            <a:r>
              <a:t>professionnelle</a:t>
            </a:r>
          </a:p>
          <a:p>
            <a:pPr marL="172720" marR="5080" indent="-160655" algn="just">
              <a:tabLst>
                <a:tab pos="177800" algn="l"/>
              </a:tabLst>
              <a:defRPr spc="-4" sz="2000">
                <a:latin typeface="Arial"/>
                <a:ea typeface="Arial"/>
                <a:cs typeface="Arial"/>
                <a:sym typeface="Arial"/>
              </a:defRPr>
            </a:pPr>
          </a:p>
          <a:p>
            <a:pPr marL="172720" marR="5080" indent="-160655" algn="just">
              <a:tabLst>
                <a:tab pos="177800" algn="l"/>
              </a:tabLst>
              <a:defRPr spc="-4" sz="2000">
                <a:latin typeface="Arial"/>
                <a:ea typeface="Arial"/>
                <a:cs typeface="Arial"/>
                <a:sym typeface="Arial"/>
              </a:defRPr>
            </a:pPr>
            <a:r>
              <a:t> </a:t>
            </a:r>
          </a:p>
          <a:p>
            <a:pPr marL="172720" marR="5080" indent="-160655" algn="just">
              <a:tabLst>
                <a:tab pos="177800" algn="l"/>
              </a:tabLst>
              <a:defRPr spc="-4" sz="2000">
                <a:latin typeface="Arial"/>
                <a:ea typeface="Arial"/>
                <a:cs typeface="Arial"/>
                <a:sym typeface="Arial"/>
              </a:defRPr>
            </a:pPr>
          </a:p>
          <a:p>
            <a:pPr marL="172720" marR="5080" indent="-160655" algn="just">
              <a:tabLst>
                <a:tab pos="177800" algn="l"/>
              </a:tabLst>
              <a:defRPr spc="-4" sz="2000">
                <a:latin typeface="Arial"/>
                <a:ea typeface="Arial"/>
                <a:cs typeface="Arial"/>
                <a:sym typeface="Arial"/>
              </a:defRPr>
            </a:pPr>
            <a:r>
              <a:t>               </a:t>
            </a:r>
            <a:r>
              <a:rPr spc="0"/>
              <a:t>maîtrise </a:t>
            </a:r>
            <a:r>
              <a:t> nécessaire pour une insertion dans  </a:t>
            </a:r>
            <a:r>
              <a:rPr spc="0"/>
              <a:t>l’emploi.</a:t>
            </a:r>
            <a:endParaRPr spc="0"/>
          </a:p>
          <a:p>
            <a:pPr marL="172720" marR="5080" indent="-160655" algn="just">
              <a:tabLst>
                <a:tab pos="177800" algn="l"/>
              </a:tabLst>
              <a:defRPr sz="1600">
                <a:latin typeface="Arial"/>
                <a:ea typeface="Arial"/>
                <a:cs typeface="Arial"/>
                <a:sym typeface="Arial"/>
              </a:defRPr>
            </a:pPr>
          </a:p>
          <a:p>
            <a:pPr marL="172720" marR="5080" indent="-160655" algn="just">
              <a:tabLst>
                <a:tab pos="177800" algn="l"/>
              </a:tabLst>
              <a:defRPr sz="1600">
                <a:latin typeface="Arial"/>
                <a:ea typeface="Arial"/>
                <a:cs typeface="Arial"/>
                <a:sym typeface="Arial"/>
              </a:defRPr>
            </a:pPr>
          </a:p>
          <a:p>
            <a:pPr marL="172720" marR="5080" indent="-160655" algn="just">
              <a:tabLst>
                <a:tab pos="177800" algn="l"/>
              </a:tabLst>
              <a:defRPr sz="1600">
                <a:latin typeface="Arial"/>
                <a:ea typeface="Arial"/>
                <a:cs typeface="Arial"/>
                <a:sym typeface="Arial"/>
              </a:defRPr>
            </a:pPr>
          </a:p>
          <a:p>
            <a:pPr>
              <a:buSzPct val="100000"/>
              <a:buFont typeface="Arial"/>
              <a:buChar char="•"/>
              <a:defRPr sz="1600">
                <a:latin typeface="Arial"/>
                <a:ea typeface="Arial"/>
                <a:cs typeface="Arial"/>
                <a:sym typeface="Arial"/>
              </a:defRPr>
            </a:pPr>
          </a:p>
          <a:p>
            <a:pPr>
              <a:defRPr sz="1600">
                <a:latin typeface="Arial"/>
                <a:ea typeface="Arial"/>
                <a:cs typeface="Arial"/>
                <a:sym typeface="Arial"/>
              </a:defRPr>
            </a:pPr>
          </a:p>
        </p:txBody>
      </p:sp>
      <p:sp>
        <p:nvSpPr>
          <p:cNvPr id="90" name="Flèche droite 4"/>
          <p:cNvSpPr/>
          <p:nvPr/>
        </p:nvSpPr>
        <p:spPr>
          <a:xfrm>
            <a:off x="457200" y="3203455"/>
            <a:ext cx="609600" cy="228601"/>
          </a:xfrm>
          <a:prstGeom prst="rightArrow">
            <a:avLst>
              <a:gd name="adj1" fmla="val 50000"/>
              <a:gd name="adj2" fmla="val 50000"/>
            </a:avLst>
          </a:prstGeom>
          <a:solidFill>
            <a:schemeClr val="accent1"/>
          </a:solidFill>
          <a:ln w="25400">
            <a:solidFill>
              <a:srgbClr val="3A5E8A"/>
            </a:solidFill>
          </a:ln>
        </p:spPr>
        <p:txBody>
          <a:bodyPr lIns="45719" rIns="45719" anchor="ctr"/>
          <a:lstStyle/>
          <a:p>
            <a:pPr algn="ctr">
              <a:defRPr>
                <a:solidFill>
                  <a:srgbClr val="FFFFFF"/>
                </a:solidFill>
              </a:defRPr>
            </a:pPr>
          </a:p>
        </p:txBody>
      </p:sp>
      <p:sp>
        <p:nvSpPr>
          <p:cNvPr id="91" name="Flèche droite 5"/>
          <p:cNvSpPr/>
          <p:nvPr/>
        </p:nvSpPr>
        <p:spPr>
          <a:xfrm>
            <a:off x="530087" y="4862040"/>
            <a:ext cx="609601" cy="228601"/>
          </a:xfrm>
          <a:prstGeom prst="rightArrow">
            <a:avLst>
              <a:gd name="adj1" fmla="val 50000"/>
              <a:gd name="adj2" fmla="val 50000"/>
            </a:avLst>
          </a:prstGeom>
          <a:solidFill>
            <a:schemeClr val="accent1"/>
          </a:solidFill>
          <a:ln w="25400">
            <a:solidFill>
              <a:srgbClr val="3A5E8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Titre 1"/>
          <p:cNvSpPr txBox="1"/>
          <p:nvPr>
            <p:ph type="ctrTitle"/>
          </p:nvPr>
        </p:nvSpPr>
        <p:spPr>
          <a:xfrm>
            <a:off x="152399" y="151272"/>
            <a:ext cx="8263334" cy="923330"/>
          </a:xfrm>
          <a:prstGeom prst="rect">
            <a:avLst/>
          </a:prstGeom>
        </p:spPr>
        <p:txBody>
          <a:bodyPr/>
          <a:lstStyle/>
          <a:p>
            <a:pPr algn="ctr">
              <a:defRPr spc="-100" sz="2000">
                <a:solidFill>
                  <a:srgbClr val="C00000"/>
                </a:solidFill>
              </a:defRPr>
            </a:pPr>
            <a:br/>
            <a:r>
              <a:t>Tableur </a:t>
            </a:r>
            <a:br/>
            <a:r>
              <a:t>« définition des groupes de maîtrise » pour les enseignants.</a:t>
            </a:r>
          </a:p>
        </p:txBody>
      </p:sp>
      <p:sp>
        <p:nvSpPr>
          <p:cNvPr id="347" name="Sous-titre 2"/>
          <p:cNvSpPr txBox="1"/>
          <p:nvPr>
            <p:ph type="subTitle" sz="quarter" idx="1"/>
          </p:nvPr>
        </p:nvSpPr>
        <p:spPr>
          <a:xfrm>
            <a:off x="1371600" y="1676400"/>
            <a:ext cx="7162800" cy="292389"/>
          </a:xfrm>
          <a:prstGeom prst="rect">
            <a:avLst/>
          </a:prstGeom>
        </p:spPr>
        <p:txBody>
          <a:bodyPr/>
          <a:lstStyle/>
          <a:p>
            <a:pPr/>
            <a:r>
              <a:t>.</a:t>
            </a:r>
          </a:p>
        </p:txBody>
      </p:sp>
      <p:pic>
        <p:nvPicPr>
          <p:cNvPr id="348" name="Objet 4" descr="Objet 4"/>
          <p:cNvPicPr>
            <a:picLocks noChangeAspect="1"/>
          </p:cNvPicPr>
          <p:nvPr/>
        </p:nvPicPr>
        <p:blipFill>
          <a:blip r:embed="rId3">
            <a:extLst/>
          </a:blip>
          <a:stretch>
            <a:fillRect/>
          </a:stretch>
        </p:blipFill>
        <p:spPr>
          <a:xfrm>
            <a:off x="1524000" y="1394542"/>
            <a:ext cx="6248400" cy="4428407"/>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Titre 1"/>
          <p:cNvSpPr txBox="1"/>
          <p:nvPr>
            <p:ph type="ctrTitle"/>
          </p:nvPr>
        </p:nvSpPr>
        <p:spPr>
          <a:xfrm>
            <a:off x="152399" y="151272"/>
            <a:ext cx="8263334" cy="784831"/>
          </a:xfrm>
          <a:prstGeom prst="rect">
            <a:avLst/>
          </a:prstGeom>
        </p:spPr>
        <p:txBody>
          <a:bodyPr/>
          <a:lstStyle/>
          <a:p>
            <a:pPr algn="ctr">
              <a:defRPr>
                <a:solidFill>
                  <a:srgbClr val="C00000"/>
                </a:solidFill>
              </a:defRPr>
            </a:pPr>
            <a:br/>
            <a:r>
              <a:t>Tableur global d’une classe </a:t>
            </a:r>
          </a:p>
        </p:txBody>
      </p:sp>
      <p:sp>
        <p:nvSpPr>
          <p:cNvPr id="353" name="Sous-titre 2"/>
          <p:cNvSpPr txBox="1"/>
          <p:nvPr>
            <p:ph type="subTitle" sz="quarter" idx="1"/>
          </p:nvPr>
        </p:nvSpPr>
        <p:spPr>
          <a:xfrm>
            <a:off x="1371600" y="1676400"/>
            <a:ext cx="7162800" cy="292389"/>
          </a:xfrm>
          <a:prstGeom prst="rect">
            <a:avLst/>
          </a:prstGeom>
        </p:spPr>
        <p:txBody>
          <a:bodyPr/>
          <a:lstStyle/>
          <a:p>
            <a:pPr/>
            <a:r>
              <a:t>.</a:t>
            </a:r>
          </a:p>
        </p:txBody>
      </p:sp>
      <p:pic>
        <p:nvPicPr>
          <p:cNvPr id="354" name="Objet 3" descr="Objet 3"/>
          <p:cNvPicPr>
            <a:picLocks noChangeAspect="1"/>
          </p:cNvPicPr>
          <p:nvPr/>
        </p:nvPicPr>
        <p:blipFill>
          <a:blip r:embed="rId2">
            <a:extLst/>
          </a:blip>
          <a:stretch>
            <a:fillRect/>
          </a:stretch>
        </p:blipFill>
        <p:spPr>
          <a:xfrm>
            <a:off x="1981199" y="1432797"/>
            <a:ext cx="6194426" cy="4390153"/>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object 2"/>
          <p:cNvSpPr txBox="1"/>
          <p:nvPr>
            <p:ph type="title"/>
          </p:nvPr>
        </p:nvSpPr>
        <p:spPr>
          <a:xfrm>
            <a:off x="347267" y="0"/>
            <a:ext cx="8339534" cy="1242648"/>
          </a:xfrm>
          <a:prstGeom prst="rect">
            <a:avLst/>
          </a:prstGeom>
        </p:spPr>
        <p:txBody>
          <a:bodyPr/>
          <a:lstStyle/>
          <a:p>
            <a:pPr indent="12700" algn="ctr">
              <a:defRPr spc="-100" sz="2000">
                <a:solidFill>
                  <a:srgbClr val="C00000"/>
                </a:solidFill>
              </a:defRPr>
            </a:pPr>
            <a:br/>
            <a:r>
              <a:t>3. Le test de positionnement en seconde BCP</a:t>
            </a:r>
            <a:br/>
            <a:br/>
          </a:p>
        </p:txBody>
      </p:sp>
      <p:sp>
        <p:nvSpPr>
          <p:cNvPr id="357"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8" name="object 3"/>
          <p:cNvSpPr txBox="1"/>
          <p:nvPr/>
        </p:nvSpPr>
        <p:spPr>
          <a:xfrm>
            <a:off x="347267" y="850900"/>
            <a:ext cx="8449466" cy="76760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064" algn="ctr">
              <a:spcBef>
                <a:spcPts val="1200"/>
              </a:spcBef>
              <a:tabLst>
                <a:tab pos="152400" algn="l"/>
              </a:tabLst>
              <a:defRPr b="1" sz="2400"/>
            </a:pPr>
            <a:r>
              <a:t>Nouveautés 2023</a:t>
            </a:r>
            <a:br/>
            <a:br/>
            <a:r>
              <a:rPr b="0" sz="2000"/>
              <a:t>• Suppression du parcours adaptatif, tous les élèves passent le</a:t>
            </a:r>
            <a:br>
              <a:rPr b="0" sz="2000"/>
            </a:br>
            <a:r>
              <a:rPr b="0" sz="2000"/>
              <a:t>même test.</a:t>
            </a:r>
            <a:endParaRPr b="0" sz="2000"/>
          </a:p>
          <a:p>
            <a:pPr indent="12064" algn="ctr">
              <a:spcBef>
                <a:spcPts val="1200"/>
              </a:spcBef>
              <a:tabLst>
                <a:tab pos="152400" algn="l"/>
              </a:tabLst>
              <a:defRPr sz="2000"/>
            </a:pPr>
            <a:br/>
            <a:r>
              <a:t>• Passage de 6 à </a:t>
            </a:r>
            <a:r>
              <a:rPr b="1"/>
              <a:t>3 groupes de maitrise</a:t>
            </a:r>
            <a:r>
              <a:t>.</a:t>
            </a:r>
          </a:p>
          <a:p>
            <a:pPr indent="12064" algn="ctr">
              <a:spcBef>
                <a:spcPts val="1200"/>
              </a:spcBef>
              <a:tabLst>
                <a:tab pos="152400" algn="l"/>
              </a:tabLst>
              <a:defRPr sz="2000"/>
            </a:pPr>
            <a:br/>
            <a:r>
              <a:t>• Diffusion des tests spécifiques aux parents.</a:t>
            </a:r>
          </a:p>
          <a:p>
            <a:pPr indent="12064" algn="ctr">
              <a:spcBef>
                <a:spcPts val="1200"/>
              </a:spcBef>
              <a:tabLst>
                <a:tab pos="152400" algn="l"/>
              </a:tabLst>
              <a:defRPr sz="2000"/>
            </a:pPr>
            <a:br/>
            <a:r>
              <a:t>• Prise en compte de la non réponse.</a:t>
            </a:r>
          </a:p>
          <a:p>
            <a:pPr indent="12064" algn="ctr">
              <a:spcBef>
                <a:spcPts val="1200"/>
              </a:spcBef>
              <a:tabLst>
                <a:tab pos="152400" algn="l"/>
              </a:tabLst>
              <a:defRPr sz="2000"/>
            </a:pPr>
            <a:br/>
            <a:r>
              <a:t>• Diffusion de vidéos explicatives à destination des enseignants.</a:t>
            </a:r>
          </a:p>
          <a:p>
            <a:pPr indent="12064" algn="ctr">
              <a:spcBef>
                <a:spcPts val="1200"/>
              </a:spcBef>
              <a:tabLst>
                <a:tab pos="152400" algn="l"/>
              </a:tabLst>
              <a:defRPr sz="2000"/>
            </a:pPr>
            <a:br/>
            <a:r>
              <a:t>• Définition des groupes de maitrise dans les tableurs à destination</a:t>
            </a:r>
            <a:br/>
            <a:r>
              <a:t>des équipes pédagogiques. </a:t>
            </a:r>
            <a:br/>
            <a:endParaRPr i="1" spc="-5"/>
          </a:p>
          <a:p>
            <a:pPr marL="299085" marR="5080" indent="-287020" algn="just">
              <a:buSzPct val="100000"/>
              <a:buChar char="•"/>
              <a:tabLst>
                <a:tab pos="292100" algn="l"/>
              </a:tabLst>
              <a:defRPr spc="-5">
                <a:latin typeface="Arial"/>
                <a:ea typeface="Arial"/>
                <a:cs typeface="Arial"/>
                <a:sym typeface="Arial"/>
              </a:defRPr>
            </a:pPr>
          </a:p>
          <a:p>
            <a:pPr indent="90805" algn="ctr">
              <a:spcBef>
                <a:spcPts val="200"/>
              </a:spcBef>
              <a:defRPr b="1" spc="-5">
                <a:latin typeface="Carlito"/>
                <a:ea typeface="Carlito"/>
                <a:cs typeface="Carlito"/>
                <a:sym typeface="Carlito"/>
              </a:defRPr>
            </a:pPr>
          </a:p>
          <a:p>
            <a:pPr marL="299085" marR="5080" indent="-287020" algn="just">
              <a:buSzPct val="100000"/>
              <a:buChar char="•"/>
              <a:tabLst>
                <a:tab pos="292100" algn="l"/>
              </a:tabLst>
              <a:defRPr spc="-5">
                <a:latin typeface="Arial"/>
                <a:ea typeface="Arial"/>
                <a:cs typeface="Arial"/>
                <a:sym typeface="Arial"/>
              </a:defRPr>
            </a:pPr>
          </a:p>
          <a:p>
            <a:pPr marL="299085" marR="5080" indent="-287020" algn="just">
              <a:buSzPct val="100000"/>
              <a:buChar char="•"/>
              <a:tabLst>
                <a:tab pos="292100" algn="l"/>
              </a:tabLst>
              <a:defRPr spc="-5">
                <a:latin typeface="Arial"/>
                <a:ea typeface="Arial"/>
                <a:cs typeface="Arial"/>
                <a:sym typeface="Arial"/>
              </a:defRPr>
            </a:pPr>
          </a:p>
          <a:p>
            <a:pPr marL="299085" marR="5080" indent="-287020" algn="just">
              <a:buSzPct val="100000"/>
              <a:buChar char="•"/>
              <a:tabLst>
                <a:tab pos="292100" algn="l"/>
              </a:tabLst>
              <a:defRPr spc="-5">
                <a:latin typeface="Arial"/>
                <a:ea typeface="Arial"/>
                <a:cs typeface="Arial"/>
                <a:sym typeface="Arial"/>
              </a:defRPr>
            </a:pPr>
          </a:p>
          <a:p>
            <a:pPr marL="299085" marR="5080" indent="-287020" algn="just">
              <a:buSzPct val="100000"/>
              <a:buChar char="•"/>
              <a:tabLst>
                <a:tab pos="292100" algn="l"/>
              </a:tabLst>
              <a:defRPr spc="-5">
                <a:latin typeface="Arial"/>
                <a:ea typeface="Arial"/>
                <a:cs typeface="Arial"/>
                <a:sym typeface="Arial"/>
              </a:defRPr>
            </a:pPr>
          </a:p>
        </p:txBody>
      </p:sp>
      <p:sp>
        <p:nvSpPr>
          <p:cNvPr id="359" name="Rectangle 5"/>
          <p:cNvSpPr txBox="1"/>
          <p:nvPr/>
        </p:nvSpPr>
        <p:spPr>
          <a:xfrm>
            <a:off x="883919" y="1752600"/>
            <a:ext cx="8214361" cy="625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object 2"/>
          <p:cNvSpPr/>
          <p:nvPr/>
        </p:nvSpPr>
        <p:spPr>
          <a:xfrm flipH="1" flipV="1">
            <a:off x="360425" y="6380175"/>
            <a:ext cx="8424672" cy="50"/>
          </a:xfrm>
          <a:prstGeom prst="line">
            <a:avLst/>
          </a:prstGeom>
          <a:ln w="10668">
            <a:solidFill>
              <a:srgbClr val="000000"/>
            </a:solidFill>
          </a:ln>
        </p:spPr>
        <p:txBody>
          <a:bodyPr lIns="45719" rIns="45719"/>
          <a:lstStyle/>
          <a:p>
            <a:pPr/>
          </a:p>
        </p:txBody>
      </p:sp>
      <p:sp>
        <p:nvSpPr>
          <p:cNvPr id="362" name="object 3"/>
          <p:cNvSpPr txBox="1"/>
          <p:nvPr>
            <p:ph type="title"/>
          </p:nvPr>
        </p:nvSpPr>
        <p:spPr>
          <a:xfrm>
            <a:off x="347268" y="2928872"/>
            <a:ext cx="8449462" cy="575158"/>
          </a:xfrm>
          <a:prstGeom prst="rect">
            <a:avLst/>
          </a:prstGeom>
        </p:spPr>
        <p:txBody>
          <a:bodyPr/>
          <a:lstStyle>
            <a:lvl1pPr marR="5080" indent="12700" algn="ctr">
              <a:lnSpc>
                <a:spcPts val="3800"/>
              </a:lnSpc>
              <a:spcBef>
                <a:spcPts val="500"/>
              </a:spcBef>
              <a:defRPr sz="3200">
                <a:solidFill>
                  <a:srgbClr val="C00000"/>
                </a:solidFill>
              </a:defRPr>
            </a:lvl1pPr>
          </a:lstStyle>
          <a:p>
            <a:pPr/>
            <a:r>
              <a:t>4. OUTILS D’ACCOMPAGNEMENT</a:t>
            </a:r>
          </a:p>
        </p:txBody>
      </p:sp>
      <p:sp>
        <p:nvSpPr>
          <p:cNvPr id="363"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object 2"/>
          <p:cNvSpPr txBox="1"/>
          <p:nvPr>
            <p:ph type="title"/>
          </p:nvPr>
        </p:nvSpPr>
        <p:spPr>
          <a:xfrm>
            <a:off x="347267" y="838200"/>
            <a:ext cx="8491934" cy="742576"/>
          </a:xfrm>
          <a:prstGeom prst="rect">
            <a:avLst/>
          </a:prstGeom>
        </p:spPr>
        <p:txBody>
          <a:bodyPr/>
          <a:lstStyle/>
          <a:p>
            <a:pPr marR="5080" indent="12700" algn="ctr">
              <a:lnSpc>
                <a:spcPts val="2700"/>
              </a:lnSpc>
              <a:spcBef>
                <a:spcPts val="400"/>
              </a:spcBef>
              <a:defRPr spc="-100" sz="2000">
                <a:solidFill>
                  <a:srgbClr val="C00000"/>
                </a:solidFill>
              </a:defRPr>
            </a:pPr>
            <a:r>
              <a:t>4.1.  OUTILS D’ACCOMPAGNEMENT</a:t>
            </a:r>
            <a:br/>
            <a:r>
              <a:t> POUR LA  MISE EN ŒUVRE DES TESTS</a:t>
            </a:r>
          </a:p>
        </p:txBody>
      </p:sp>
      <p:sp>
        <p:nvSpPr>
          <p:cNvPr id="368"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9" name="Objet 4" descr="Objet 4"/>
          <p:cNvPicPr>
            <a:picLocks noChangeAspect="1"/>
          </p:cNvPicPr>
          <p:nvPr/>
        </p:nvPicPr>
        <p:blipFill>
          <a:blip r:embed="rId2">
            <a:extLst/>
          </a:blip>
          <a:stretch>
            <a:fillRect/>
          </a:stretch>
        </p:blipFill>
        <p:spPr>
          <a:xfrm>
            <a:off x="152400" y="1772325"/>
            <a:ext cx="8958651" cy="4783089"/>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object 2"/>
          <p:cNvSpPr txBox="1"/>
          <p:nvPr>
            <p:ph type="title"/>
          </p:nvPr>
        </p:nvSpPr>
        <p:spPr>
          <a:xfrm>
            <a:off x="347267" y="838200"/>
            <a:ext cx="8491934" cy="1133001"/>
          </a:xfrm>
          <a:prstGeom prst="rect">
            <a:avLst/>
          </a:prstGeom>
        </p:spPr>
        <p:txBody>
          <a:bodyPr/>
          <a:lstStyle/>
          <a:p>
            <a:pPr marR="5080" indent="12700" algn="ctr">
              <a:lnSpc>
                <a:spcPts val="2700"/>
              </a:lnSpc>
              <a:spcBef>
                <a:spcPts val="400"/>
              </a:spcBef>
              <a:defRPr spc="-100" sz="2000"/>
            </a:pPr>
            <a:r>
              <a:t>Tests seconde BCP</a:t>
            </a:r>
            <a:br/>
            <a:r>
              <a:t>Des outils d’accompagnement pour les élèves, les  représentants légaux et les équipes</a:t>
            </a:r>
            <a:r>
              <a:rPr spc="0"/>
              <a:t> </a:t>
            </a:r>
            <a:r>
              <a:t>pédagogiques</a:t>
            </a:r>
          </a:p>
        </p:txBody>
      </p:sp>
      <p:sp>
        <p:nvSpPr>
          <p:cNvPr id="372"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3" name="object 3"/>
          <p:cNvSpPr txBox="1"/>
          <p:nvPr/>
        </p:nvSpPr>
        <p:spPr>
          <a:xfrm>
            <a:off x="347267" y="2070735"/>
            <a:ext cx="8451217" cy="4474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2000">
                <a:latin typeface="Arial"/>
                <a:ea typeface="Arial"/>
                <a:cs typeface="Arial"/>
                <a:sym typeface="Arial"/>
              </a:defRPr>
            </a:pPr>
          </a:p>
          <a:p>
            <a:pPr indent="12700" algn="ctr">
              <a:spcBef>
                <a:spcPts val="100"/>
              </a:spcBef>
              <a:defRPr sz="2000">
                <a:latin typeface="Arial"/>
                <a:ea typeface="Arial"/>
                <a:cs typeface="Arial"/>
                <a:sym typeface="Arial"/>
              </a:defRPr>
            </a:pPr>
            <a:r>
              <a:t>Des exemples de tests disponibles sur le site</a:t>
            </a:r>
            <a:r>
              <a:rPr spc="-125"/>
              <a:t> </a:t>
            </a:r>
            <a:r>
              <a:rPr u="sng">
                <a:uFill>
                  <a:solidFill>
                    <a:srgbClr val="000000"/>
                  </a:solidFill>
                </a:uFill>
                <a:hlinkClick r:id="rId2" invalidUrl="" action="" tgtFrame="" tooltip="" history="1" highlightClick="0" endSnd="0"/>
              </a:rPr>
              <a:t>EDUSCOL</a:t>
            </a:r>
          </a:p>
          <a:p>
            <a:pPr>
              <a:defRPr sz="2900">
                <a:latin typeface="Arial"/>
                <a:ea typeface="Arial"/>
                <a:cs typeface="Arial"/>
                <a:sym typeface="Arial"/>
              </a:defRPr>
            </a:pPr>
          </a:p>
          <a:p>
            <a:pPr marL="355600" marR="5080" indent="-342900">
              <a:buSzPct val="100000"/>
              <a:buChar char="•"/>
              <a:tabLst>
                <a:tab pos="342900" algn="l"/>
                <a:tab pos="355600" algn="l"/>
              </a:tabLst>
              <a:defRPr sz="2000">
                <a:latin typeface="Arial"/>
                <a:ea typeface="Arial"/>
                <a:cs typeface="Arial"/>
                <a:sym typeface="Arial"/>
              </a:defRPr>
            </a:pPr>
            <a:r>
              <a:t>Une simulation active de </a:t>
            </a:r>
            <a:r>
              <a:rPr spc="-9"/>
              <a:t>différents </a:t>
            </a:r>
            <a:r>
              <a:t>exemples d’exercices </a:t>
            </a:r>
            <a:r>
              <a:rPr spc="-4"/>
              <a:t>dans </a:t>
            </a:r>
            <a:r>
              <a:t>chacun  des domaines</a:t>
            </a:r>
            <a:r>
              <a:rPr spc="-55"/>
              <a:t> </a:t>
            </a:r>
            <a:r>
              <a:t>évalués.</a:t>
            </a:r>
          </a:p>
          <a:p>
            <a:pPr>
              <a:buSzPct val="100000"/>
              <a:buFont typeface="Arial"/>
              <a:buChar char="•"/>
              <a:defRPr sz="2900">
                <a:latin typeface="Arial"/>
                <a:ea typeface="Arial"/>
                <a:cs typeface="Arial"/>
                <a:sym typeface="Arial"/>
              </a:defRPr>
            </a:pPr>
          </a:p>
          <a:p>
            <a:pPr marL="355600" indent="-342900">
              <a:buSzPct val="100000"/>
              <a:buChar char="•"/>
              <a:tabLst>
                <a:tab pos="342900" algn="l"/>
                <a:tab pos="355600" algn="l"/>
              </a:tabLst>
              <a:defRPr sz="2000">
                <a:latin typeface="Arial"/>
                <a:ea typeface="Arial"/>
                <a:cs typeface="Arial"/>
                <a:sym typeface="Arial"/>
              </a:defRPr>
            </a:pPr>
            <a:r>
              <a:t>Un</a:t>
            </a:r>
            <a:r>
              <a:rPr spc="140"/>
              <a:t> </a:t>
            </a:r>
            <a:r>
              <a:t>descriptif</a:t>
            </a:r>
            <a:r>
              <a:rPr spc="125"/>
              <a:t> </a:t>
            </a:r>
            <a:r>
              <a:t>des</a:t>
            </a:r>
            <a:r>
              <a:rPr spc="140"/>
              <a:t> </a:t>
            </a:r>
            <a:r>
              <a:rPr spc="-4"/>
              <a:t>tâches</a:t>
            </a:r>
            <a:r>
              <a:rPr spc="150"/>
              <a:t> </a:t>
            </a:r>
            <a:r>
              <a:rPr spc="-4"/>
              <a:t>avec</a:t>
            </a:r>
            <a:r>
              <a:rPr spc="140"/>
              <a:t> </a:t>
            </a:r>
            <a:r>
              <a:rPr spc="-4"/>
              <a:t>mention</a:t>
            </a:r>
            <a:r>
              <a:rPr spc="135"/>
              <a:t> </a:t>
            </a:r>
            <a:r>
              <a:t>des</a:t>
            </a:r>
            <a:r>
              <a:rPr spc="135"/>
              <a:t> </a:t>
            </a:r>
            <a:r>
              <a:rPr spc="-4"/>
              <a:t>compétences</a:t>
            </a:r>
            <a:r>
              <a:rPr spc="155"/>
              <a:t> </a:t>
            </a:r>
            <a:r>
              <a:t>visées</a:t>
            </a:r>
            <a:r>
              <a:rPr spc="135"/>
              <a:t> </a:t>
            </a:r>
            <a:r>
              <a:t>et</a:t>
            </a:r>
            <a:r>
              <a:rPr spc="135"/>
              <a:t> </a:t>
            </a:r>
            <a:r>
              <a:rPr spc="-9"/>
              <a:t>des</a:t>
            </a:r>
          </a:p>
          <a:p>
            <a:pPr indent="355600">
              <a:defRPr sz="2000">
                <a:latin typeface="Arial"/>
                <a:ea typeface="Arial"/>
                <a:cs typeface="Arial"/>
                <a:sym typeface="Arial"/>
              </a:defRPr>
            </a:pPr>
            <a:r>
              <a:t>réponses</a:t>
            </a:r>
            <a:r>
              <a:rPr spc="-55"/>
              <a:t> </a:t>
            </a:r>
            <a:r>
              <a:t>attendues.</a:t>
            </a:r>
          </a:p>
          <a:p>
            <a:pPr>
              <a:defRPr sz="29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r>
              <a:t>Des </a:t>
            </a:r>
            <a:r>
              <a:rPr spc="-4"/>
              <a:t>éléments </a:t>
            </a:r>
            <a:r>
              <a:t>d’information sur</a:t>
            </a:r>
            <a:r>
              <a:rPr spc="19"/>
              <a:t> </a:t>
            </a:r>
            <a:r>
              <a:rPr spc="-4"/>
              <a:t>le</a:t>
            </a:r>
            <a:r>
              <a:rPr spc="4"/>
              <a:t> </a:t>
            </a:r>
            <a:r>
              <a:rPr spc="-4"/>
              <a:t>degré	</a:t>
            </a:r>
            <a:r>
              <a:t>de </a:t>
            </a:r>
            <a:r>
              <a:rPr spc="-4"/>
              <a:t>difficulté des exercices </a:t>
            </a:r>
            <a:r>
              <a:t>et </a:t>
            </a:r>
            <a:r>
              <a:rPr spc="-4"/>
              <a:t>le  </a:t>
            </a:r>
            <a:r>
              <a:t>niveau de maîtrise dont </a:t>
            </a:r>
            <a:r>
              <a:rPr spc="-4"/>
              <a:t>ils</a:t>
            </a:r>
            <a:r>
              <a:rPr spc="-90"/>
              <a:t> </a:t>
            </a:r>
            <a:r>
              <a:t>témoignent</a:t>
            </a:r>
            <a:r>
              <a:t>.</a:t>
            </a: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object 2"/>
          <p:cNvSpPr txBox="1"/>
          <p:nvPr>
            <p:ph type="title"/>
          </p:nvPr>
        </p:nvSpPr>
        <p:spPr>
          <a:xfrm>
            <a:off x="347267" y="0"/>
            <a:ext cx="7958534" cy="1460722"/>
          </a:xfrm>
          <a:prstGeom prst="rect">
            <a:avLst/>
          </a:prstGeom>
        </p:spPr>
        <p:txBody>
          <a:bodyPr/>
          <a:lstStyle/>
          <a:p>
            <a:pPr marR="5080" indent="12700" algn="ctr">
              <a:lnSpc>
                <a:spcPts val="2700"/>
              </a:lnSpc>
              <a:spcBef>
                <a:spcPts val="400"/>
              </a:spcBef>
              <a:defRPr spc="-100" sz="2000">
                <a:solidFill>
                  <a:srgbClr val="C00000"/>
                </a:solidFill>
              </a:defRPr>
            </a:pPr>
            <a:br/>
            <a:r>
              <a:rPr sz="1600"/>
              <a:t>4.2.  OUTILS D’ACCOMPAGNEMENT</a:t>
            </a:r>
            <a:br>
              <a:rPr sz="1600"/>
            </a:br>
            <a:r>
              <a:rPr sz="1600"/>
              <a:t> POUR LA MISE EN ŒUVRE DE LA CONSOLIDATION</a:t>
            </a:r>
            <a:br>
              <a:rPr sz="1600"/>
            </a:br>
          </a:p>
        </p:txBody>
      </p:sp>
      <p:sp>
        <p:nvSpPr>
          <p:cNvPr id="376"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7" name="object 3"/>
          <p:cNvSpPr txBox="1"/>
          <p:nvPr/>
        </p:nvSpPr>
        <p:spPr>
          <a:xfrm>
            <a:off x="347268" y="927734"/>
            <a:ext cx="8644334" cy="66591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b="1" sz="2000"/>
            </a:pPr>
          </a:p>
          <a:p>
            <a:pPr>
              <a:defRPr b="1" sz="2000"/>
            </a:pPr>
            <a:r>
              <a:t>Les fiches suivantes (en ligne sur le site lettres-HGEMC) proposent des réflexions didactiques et des pistes pédagogiques :</a:t>
            </a:r>
          </a:p>
          <a:p>
            <a:pPr>
              <a:defRPr sz="2000"/>
            </a:pPr>
          </a:p>
          <a:p>
            <a:pPr>
              <a:defRPr sz="2000"/>
            </a:pPr>
            <a:r>
              <a:rPr u="sng">
                <a:uFill>
                  <a:solidFill>
                    <a:srgbClr val="000000"/>
                  </a:solidFill>
                </a:uFill>
                <a:hlinkClick r:id="rId3" invalidUrl="" action="" tgtFrame="" tooltip="" history="1" highlightClick="0" endSnd="0"/>
              </a:rPr>
              <a:t>Travailler la compréhension à la suite du test de positionnement – Introduction</a:t>
            </a:r>
          </a:p>
          <a:p>
            <a:pPr>
              <a:defRPr sz="2000"/>
            </a:pPr>
          </a:p>
          <a:p>
            <a:pPr>
              <a:defRPr sz="2000"/>
            </a:pPr>
            <a:r>
              <a:rPr u="sng">
                <a:uFill>
                  <a:solidFill>
                    <a:srgbClr val="000000"/>
                  </a:solidFill>
                </a:uFill>
                <a:hlinkClick r:id="rId4" invalidUrl="" action="" tgtFrame="" tooltip="" history="1" highlightClick="0" endSnd="0"/>
              </a:rPr>
              <a:t>Fiche A - Comprendre et savoir lire - Rappels scientifiques</a:t>
            </a:r>
          </a:p>
          <a:p>
            <a:pPr>
              <a:defRPr sz="2000"/>
            </a:pPr>
          </a:p>
          <a:p>
            <a:pPr>
              <a:defRPr sz="2000"/>
            </a:pPr>
            <a:r>
              <a:rPr u="sng">
                <a:uFill>
                  <a:solidFill>
                    <a:srgbClr val="000000"/>
                  </a:solidFill>
                </a:uFill>
                <a:hlinkClick r:id="rId5" invalidUrl="" action="" tgtFrame="" tooltip="" history="1" highlightClick="0" endSnd="0"/>
              </a:rPr>
              <a:t>Fiche B - La fluidité de la lecture</a:t>
            </a:r>
          </a:p>
          <a:p>
            <a:pPr>
              <a:defRPr sz="2000"/>
            </a:pPr>
          </a:p>
          <a:p>
            <a:pPr>
              <a:defRPr sz="2000"/>
            </a:pPr>
            <a:r>
              <a:rPr u="sng">
                <a:uFill>
                  <a:solidFill>
                    <a:srgbClr val="000000"/>
                  </a:solidFill>
                </a:uFill>
                <a:hlinkClick r:id="rId6" invalidUrl="" action="" tgtFrame="" tooltip="" history="1" highlightClick="0" endSnd="0"/>
              </a:rPr>
              <a:t>Fiche C -  Enseigner explicitement la compréhension de l'écrit ou des écrits</a:t>
            </a:r>
          </a:p>
          <a:p>
            <a:pPr>
              <a:defRPr sz="2000"/>
            </a:pPr>
          </a:p>
          <a:p>
            <a:pPr>
              <a:defRPr sz="2000"/>
            </a:pPr>
            <a:r>
              <a:rPr u="sng">
                <a:uFill>
                  <a:solidFill>
                    <a:srgbClr val="000000"/>
                  </a:solidFill>
                </a:uFill>
                <a:hlinkClick r:id="rId7" invalidUrl="" action="" tgtFrame="" tooltip="" history="1" highlightClick="0" endSnd="0"/>
              </a:rPr>
              <a:t>Fiche E - Intégrer l'enseignement de la compréhension à l'étude des textes (exemple pour la voie professionnelle)</a:t>
            </a:r>
          </a:p>
          <a:p>
            <a:pPr>
              <a:defRPr sz="2000"/>
            </a:pPr>
          </a:p>
          <a:p>
            <a:pPr>
              <a:defRPr sz="2000"/>
            </a:pPr>
            <a:r>
              <a:rPr u="sng">
                <a:uFill>
                  <a:solidFill>
                    <a:srgbClr val="000000"/>
                  </a:solidFill>
                </a:uFill>
                <a:hlinkClick r:id="rId8" invalidUrl="" action="" tgtFrame="" tooltip="" history="1" highlightClick="0" endSnd="0"/>
              </a:rPr>
              <a:t>Fiche F - Intégrer l'enseignement de la compréhension de l'oral à l'étude de textes</a:t>
            </a:r>
          </a:p>
          <a:p>
            <a:pPr>
              <a:defRPr sz="2000"/>
            </a:pPr>
          </a:p>
          <a:p>
            <a:pPr>
              <a:defRPr sz="2000"/>
            </a:pPr>
            <a:r>
              <a:rPr u="sng">
                <a:uFill>
                  <a:solidFill>
                    <a:srgbClr val="000000"/>
                  </a:solidFill>
                </a:uFill>
                <a:hlinkClick r:id="rId9" invalidUrl="" action="" tgtFrame="" tooltip="" history="1" highlightClick="0" endSnd="0"/>
              </a:rPr>
              <a:t>Fiche F – Annexes</a:t>
            </a:r>
          </a:p>
          <a:p>
            <a:pPr>
              <a:defRPr sz="2000"/>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object 2"/>
          <p:cNvSpPr txBox="1"/>
          <p:nvPr>
            <p:ph type="title"/>
          </p:nvPr>
        </p:nvSpPr>
        <p:spPr>
          <a:xfrm>
            <a:off x="347267" y="0"/>
            <a:ext cx="7958534" cy="1101649"/>
          </a:xfrm>
          <a:prstGeom prst="rect">
            <a:avLst/>
          </a:prstGeom>
        </p:spPr>
        <p:txBody>
          <a:bodyPr/>
          <a:lstStyle/>
          <a:p>
            <a:pPr marR="5080" indent="12700" algn="ctr">
              <a:lnSpc>
                <a:spcPts val="2700"/>
              </a:lnSpc>
              <a:spcBef>
                <a:spcPts val="400"/>
              </a:spcBef>
              <a:defRPr spc="-100" sz="1600">
                <a:solidFill>
                  <a:srgbClr val="C00000"/>
                </a:solidFill>
              </a:defRPr>
            </a:pPr>
            <a:r>
              <a:t>4.2.  OUTILS D’ACCOMPAGNEMENT</a:t>
            </a:r>
            <a:br/>
            <a:r>
              <a:t> POUR LA MISE EN ŒUVRE DE LA CONSOLIDATION</a:t>
            </a:r>
            <a:br/>
          </a:p>
        </p:txBody>
      </p:sp>
      <p:sp>
        <p:nvSpPr>
          <p:cNvPr id="382"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3" name="Objet 4" descr="Objet 4"/>
          <p:cNvPicPr>
            <a:picLocks noChangeAspect="1"/>
          </p:cNvPicPr>
          <p:nvPr/>
        </p:nvPicPr>
        <p:blipFill>
          <a:blip r:embed="rId3">
            <a:extLst/>
          </a:blip>
          <a:stretch>
            <a:fillRect/>
          </a:stretch>
        </p:blipFill>
        <p:spPr>
          <a:xfrm>
            <a:off x="2057400" y="1061456"/>
            <a:ext cx="4725923" cy="5627307"/>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object 2"/>
          <p:cNvSpPr txBox="1"/>
          <p:nvPr>
            <p:ph type="title"/>
          </p:nvPr>
        </p:nvSpPr>
        <p:spPr>
          <a:xfrm>
            <a:off x="347267" y="-39757"/>
            <a:ext cx="7958534" cy="1101649"/>
          </a:xfrm>
          <a:prstGeom prst="rect">
            <a:avLst/>
          </a:prstGeom>
        </p:spPr>
        <p:txBody>
          <a:bodyPr/>
          <a:lstStyle/>
          <a:p>
            <a:pPr marR="5080" indent="12700" algn="ctr">
              <a:lnSpc>
                <a:spcPts val="2700"/>
              </a:lnSpc>
              <a:spcBef>
                <a:spcPts val="400"/>
              </a:spcBef>
              <a:defRPr spc="-100" sz="1600">
                <a:solidFill>
                  <a:srgbClr val="C00000"/>
                </a:solidFill>
              </a:defRPr>
            </a:pPr>
            <a:r>
              <a:t>4.2.  OUTILS D’ACCOMPAGNEMENT</a:t>
            </a:r>
            <a:br/>
            <a:r>
              <a:t> POUR LA MISE EN ŒUVRE DE LA CONSOLIDATION</a:t>
            </a:r>
            <a:br/>
          </a:p>
        </p:txBody>
      </p:sp>
      <p:sp>
        <p:nvSpPr>
          <p:cNvPr id="388"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9" name="object 3"/>
          <p:cNvSpPr txBox="1"/>
          <p:nvPr/>
        </p:nvSpPr>
        <p:spPr>
          <a:xfrm>
            <a:off x="347267" y="927735"/>
            <a:ext cx="8796733" cy="1934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defRPr sz="1400"/>
            </a:pPr>
            <a:r>
              <a:t>Fiches d’entraînement à l’oral (questions, images)</a:t>
            </a:r>
          </a:p>
          <a:p>
            <a:pPr algn="ctr">
              <a:defRPr sz="1400"/>
            </a:pPr>
            <a:r>
              <a:t>https://lettres-histoire-geographie.dis.ac-guyane.fr/L-entrainement-a-l-oral-en-classe-de-seconde-bac-pro.html</a:t>
            </a:r>
          </a:p>
          <a:p>
            <a:pPr>
              <a:defRPr sz="2000"/>
            </a:pPr>
          </a:p>
          <a:p>
            <a:pPr>
              <a:defRPr sz="2000"/>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p:txBody>
      </p:sp>
      <p:pic>
        <p:nvPicPr>
          <p:cNvPr id="390" name="Objet 4" descr="Objet 4"/>
          <p:cNvPicPr>
            <a:picLocks noChangeAspect="1"/>
          </p:cNvPicPr>
          <p:nvPr/>
        </p:nvPicPr>
        <p:blipFill>
          <a:blip r:embed="rId3">
            <a:extLst/>
          </a:blip>
          <a:stretch>
            <a:fillRect/>
          </a:stretch>
        </p:blipFill>
        <p:spPr>
          <a:xfrm>
            <a:off x="2514600" y="1905000"/>
            <a:ext cx="4191000" cy="4820723"/>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object 2"/>
          <p:cNvSpPr txBox="1"/>
          <p:nvPr>
            <p:ph type="title"/>
          </p:nvPr>
        </p:nvSpPr>
        <p:spPr>
          <a:xfrm>
            <a:off x="347267" y="-39756"/>
            <a:ext cx="7958534" cy="1101648"/>
          </a:xfrm>
          <a:prstGeom prst="rect">
            <a:avLst/>
          </a:prstGeom>
        </p:spPr>
        <p:txBody>
          <a:bodyPr/>
          <a:lstStyle/>
          <a:p>
            <a:pPr marR="5080" indent="12700" algn="ctr">
              <a:lnSpc>
                <a:spcPts val="2700"/>
              </a:lnSpc>
              <a:spcBef>
                <a:spcPts val="400"/>
              </a:spcBef>
              <a:defRPr spc="-100" sz="1600">
                <a:solidFill>
                  <a:srgbClr val="C00000"/>
                </a:solidFill>
              </a:defRPr>
            </a:pPr>
            <a:r>
              <a:t>4.2. OUTILS D’ACCOMPAGNEMENT</a:t>
            </a:r>
            <a:br/>
            <a:r>
              <a:t> POUR LA MISE EN ŒUVRE DE LA CONSOLIDATION</a:t>
            </a:r>
            <a:br/>
          </a:p>
        </p:txBody>
      </p:sp>
      <p:sp>
        <p:nvSpPr>
          <p:cNvPr id="395" name="object 4"/>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6" name="object 3"/>
          <p:cNvSpPr txBox="1"/>
          <p:nvPr/>
        </p:nvSpPr>
        <p:spPr>
          <a:xfrm>
            <a:off x="347267" y="927734"/>
            <a:ext cx="8796733" cy="52875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defRPr sz="1400">
                <a:latin typeface="Arial"/>
                <a:ea typeface="Arial"/>
                <a:cs typeface="Arial"/>
                <a:sym typeface="Arial"/>
              </a:defRPr>
            </a:pPr>
          </a:p>
          <a:p>
            <a:pPr marL="285750" indent="-285750" algn="just">
              <a:buSzPct val="100000"/>
              <a:buFont typeface="Arial"/>
              <a:buChar char="•"/>
              <a:defRPr sz="1400">
                <a:latin typeface="Arial"/>
                <a:ea typeface="Arial"/>
                <a:cs typeface="Arial"/>
                <a:sym typeface="Arial"/>
              </a:defRPr>
            </a:pPr>
            <a:r>
              <a:t>ACTIVITÉS DE REMÉDIATION</a:t>
            </a:r>
          </a:p>
          <a:p>
            <a:pPr algn="just">
              <a:defRPr sz="1400"/>
            </a:pPr>
          </a:p>
          <a:p>
            <a:pPr algn="ctr">
              <a:defRPr sz="1400"/>
            </a:pPr>
            <a:r>
              <a:rPr u="sng">
                <a:uFill>
                  <a:solidFill>
                    <a:srgbClr val="000000"/>
                  </a:solidFill>
                </a:uFill>
                <a:hlinkClick r:id="rId3" invalidUrl="" action="" tgtFrame="" tooltip="" history="1" highlightClick="0" endSnd="0"/>
              </a:rPr>
              <a:t>https://lettres-histoire-geographie.dis.ac-guyane.fr/Exploitation-des-tests-de-positionnement-en-LP.html</a:t>
            </a:r>
          </a:p>
          <a:p>
            <a:pPr algn="ctr">
              <a:defRPr sz="2000"/>
            </a:pPr>
          </a:p>
          <a:p>
            <a:pPr algn="ctr">
              <a:defRPr sz="2000"/>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2000">
                <a:latin typeface="Arial"/>
                <a:ea typeface="Arial"/>
                <a:cs typeface="Arial"/>
                <a:sym typeface="Arial"/>
              </a:defRPr>
            </a:pPr>
          </a:p>
          <a:p>
            <a:pPr marR="5714" indent="12700">
              <a:tabLst>
                <a:tab pos="342900" algn="l"/>
                <a:tab pos="355600" algn="l"/>
                <a:tab pos="4978400" algn="l"/>
              </a:tabLst>
              <a:defRPr sz="2000">
                <a:latin typeface="Arial"/>
                <a:ea typeface="Arial"/>
                <a:cs typeface="Arial"/>
                <a:sym typeface="Arial"/>
              </a:defRPr>
            </a:pPr>
          </a:p>
          <a:p>
            <a:pPr marL="355600" marR="5714" indent="-342900">
              <a:buSzPct val="100000"/>
              <a:buChar char="•"/>
              <a:tabLst>
                <a:tab pos="342900" algn="l"/>
                <a:tab pos="355600" algn="l"/>
                <a:tab pos="4978400" algn="l"/>
              </a:tabLst>
              <a:defRPr sz="1400">
                <a:latin typeface="Arial"/>
                <a:ea typeface="Arial"/>
                <a:cs typeface="Arial"/>
                <a:sym typeface="Arial"/>
              </a:defRPr>
            </a:pPr>
            <a:r>
              <a:t>BATTERIE D’ACTIVITÉS EN LECTURE ET ÉCRITURE (CASNAV)</a:t>
            </a:r>
          </a:p>
          <a:p>
            <a:pPr marL="355600" marR="5714" indent="-342900">
              <a:buSzPct val="100000"/>
              <a:buChar char="•"/>
              <a:tabLst>
                <a:tab pos="342900" algn="l"/>
                <a:tab pos="355600" algn="l"/>
                <a:tab pos="4978400" algn="l"/>
              </a:tabLst>
              <a:defRPr sz="1400">
                <a:latin typeface="Arial"/>
                <a:ea typeface="Arial"/>
                <a:cs typeface="Arial"/>
                <a:sym typeface="Arial"/>
              </a:defRPr>
            </a:pPr>
          </a:p>
          <a:p>
            <a:pPr marL="355600" marR="5714" indent="-342900">
              <a:buSzPct val="100000"/>
              <a:buChar char="•"/>
              <a:tabLst>
                <a:tab pos="342900" algn="l"/>
                <a:tab pos="355600" algn="l"/>
                <a:tab pos="4978400" algn="l"/>
              </a:tabLst>
              <a:defRPr sz="1400">
                <a:latin typeface="Arial"/>
                <a:ea typeface="Arial"/>
                <a:cs typeface="Arial"/>
                <a:sym typeface="Arial"/>
              </a:defRPr>
            </a:pPr>
            <a:r>
              <a:t>ACTIVITES ET POINTS DE VIGILANCE SPECIFIQUES (INSPECTION LETTRES)</a:t>
            </a:r>
          </a:p>
          <a:p>
            <a:pPr marL="355600" marR="5714" indent="-342900">
              <a:buSzPct val="100000"/>
              <a:buChar char="•"/>
              <a:tabLst>
                <a:tab pos="342900" algn="l"/>
                <a:tab pos="355600" algn="l"/>
                <a:tab pos="4978400" algn="l"/>
              </a:tabLst>
              <a:defRPr sz="2000">
                <a:latin typeface="Arial"/>
                <a:ea typeface="Arial"/>
                <a:cs typeface="Arial"/>
                <a:sym typeface="Arial"/>
              </a:defRPr>
            </a:pPr>
          </a:p>
        </p:txBody>
      </p:sp>
      <p:pic>
        <p:nvPicPr>
          <p:cNvPr id="397" name="Objet 5" descr="Objet 5"/>
          <p:cNvPicPr>
            <a:picLocks noChangeAspect="1"/>
          </p:cNvPicPr>
          <p:nvPr/>
        </p:nvPicPr>
        <p:blipFill>
          <a:blip r:embed="rId4">
            <a:extLst/>
          </a:blip>
          <a:stretch>
            <a:fillRect/>
          </a:stretch>
        </p:blipFill>
        <p:spPr>
          <a:xfrm>
            <a:off x="2209800" y="1884810"/>
            <a:ext cx="4358055" cy="307989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Rectangle 1"/>
          <p:cNvSpPr txBox="1"/>
          <p:nvPr/>
        </p:nvSpPr>
        <p:spPr>
          <a:xfrm>
            <a:off x="731519" y="533399"/>
            <a:ext cx="7909561" cy="52890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pc="-5" sz="4800">
                <a:solidFill>
                  <a:srgbClr val="C00000"/>
                </a:solidFill>
              </a:defRPr>
            </a:pPr>
            <a:r>
              <a:t> 2.</a:t>
            </a:r>
          </a:p>
          <a:p>
            <a:pPr algn="ctr">
              <a:defRPr spc="-5" sz="4800">
                <a:solidFill>
                  <a:srgbClr val="C00000"/>
                </a:solidFill>
              </a:defRPr>
            </a:pPr>
          </a:p>
          <a:p>
            <a:pPr algn="ctr">
              <a:defRPr spc="-5" sz="4800">
                <a:solidFill>
                  <a:srgbClr val="C00000"/>
                </a:solidFill>
              </a:defRPr>
            </a:pPr>
            <a:r>
              <a:t>Test de positionnement </a:t>
            </a:r>
          </a:p>
          <a:p>
            <a:pPr algn="ctr">
              <a:defRPr spc="-5" sz="4800">
                <a:solidFill>
                  <a:srgbClr val="C00000"/>
                </a:solidFill>
              </a:defRPr>
            </a:pPr>
          </a:p>
          <a:p>
            <a:pPr algn="ctr">
              <a:defRPr spc="-5" sz="4800">
                <a:solidFill>
                  <a:srgbClr val="C00000"/>
                </a:solidFill>
              </a:defRPr>
            </a:pPr>
            <a:r>
              <a:t>en CAP </a:t>
            </a:r>
          </a:p>
          <a:p>
            <a:pPr algn="ctr">
              <a:defRPr spc="-5" sz="4800">
                <a:solidFill>
                  <a:srgbClr val="C00000"/>
                </a:solidFill>
              </a:defRPr>
            </a:pPr>
          </a:p>
          <a:p>
            <a:pPr algn="ctr">
              <a:defRPr spc="-5" sz="4800">
                <a:solidFill>
                  <a:srgbClr val="C00000"/>
                </a:solidFill>
              </a:defRPr>
            </a:pPr>
            <a:r>
              <a:t>: « </a:t>
            </a:r>
            <a:r>
              <a:rPr i="1">
                <a:latin typeface="Arial"/>
                <a:ea typeface="Arial"/>
                <a:cs typeface="Arial"/>
                <a:sym typeface="Arial"/>
              </a:rPr>
              <a:t>littératie </a:t>
            </a:r>
            <a:r>
              <a:t>»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object 2"/>
          <p:cNvSpPr/>
          <p:nvPr/>
        </p:nvSpPr>
        <p:spPr>
          <a:xfrm>
            <a:off x="690627" y="568579"/>
            <a:ext cx="4318496" cy="4285223"/>
          </a:xfrm>
          <a:prstGeom prst="rect">
            <a:avLst/>
          </a:prstGeom>
          <a:blipFill>
            <a:blip r:embed="rId2"/>
            <a:stretch>
              <a:fillRect/>
            </a:stretch>
          </a:blipFill>
          <a:ln w="12700">
            <a:miter lim="400000"/>
          </a:ln>
        </p:spPr>
        <p:txBody>
          <a:bodyPr lIns="45719" rIns="45719"/>
          <a:lstStyle/>
          <a:p>
            <a:pPr/>
          </a:p>
        </p:txBody>
      </p:sp>
      <p:sp>
        <p:nvSpPr>
          <p:cNvPr id="402" name="object 3"/>
          <p:cNvSpPr txBox="1"/>
          <p:nvPr/>
        </p:nvSpPr>
        <p:spPr>
          <a:xfrm>
            <a:off x="707542" y="6073164"/>
            <a:ext cx="4931258" cy="3002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4" sz="1100">
                <a:latin typeface="Arial"/>
                <a:ea typeface="Arial"/>
                <a:cs typeface="Arial"/>
                <a:sym typeface="Arial"/>
              </a:defRPr>
            </a:pPr>
            <a:r>
              <a:t>Direction </a:t>
            </a:r>
            <a:r>
              <a:rPr spc="0"/>
              <a:t>de </a:t>
            </a:r>
            <a:r>
              <a:t>l’évaluation, </a:t>
            </a:r>
            <a:r>
              <a:rPr spc="0"/>
              <a:t>de la </a:t>
            </a:r>
            <a:r>
              <a:t>prospective</a:t>
            </a:r>
            <a:r>
              <a:rPr spc="50"/>
              <a:t> </a:t>
            </a:r>
            <a:r>
              <a:t>et</a:t>
            </a:r>
          </a:p>
          <a:p>
            <a:pPr indent="12700">
              <a:defRPr b="1" sz="1100">
                <a:latin typeface="Arial"/>
                <a:ea typeface="Arial"/>
                <a:cs typeface="Arial"/>
                <a:sym typeface="Arial"/>
              </a:defRPr>
            </a:pPr>
            <a:r>
              <a:t>de la</a:t>
            </a:r>
            <a:r>
              <a:rPr spc="-15"/>
              <a:t> </a:t>
            </a:r>
            <a:r>
              <a:rPr spc="-4"/>
              <a:t>performance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7" name="Objet 2" descr="Objet 2"/>
          <p:cNvPicPr>
            <a:picLocks noChangeAspect="1"/>
          </p:cNvPicPr>
          <p:nvPr/>
        </p:nvPicPr>
        <p:blipFill>
          <a:blip r:embed="rId2">
            <a:extLst/>
          </a:blip>
          <a:stretch>
            <a:fillRect/>
          </a:stretch>
        </p:blipFill>
        <p:spPr>
          <a:xfrm>
            <a:off x="2438400" y="304800"/>
            <a:ext cx="5062727" cy="60198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object 2"/>
          <p:cNvSpPr txBox="1"/>
          <p:nvPr>
            <p:ph type="title"/>
          </p:nvPr>
        </p:nvSpPr>
        <p:spPr>
          <a:xfrm>
            <a:off x="347267" y="0"/>
            <a:ext cx="8263333" cy="750207"/>
          </a:xfrm>
          <a:prstGeom prst="rect">
            <a:avLst/>
          </a:prstGeom>
        </p:spPr>
        <p:txBody>
          <a:bodyPr/>
          <a:lstStyle/>
          <a:p>
            <a:pPr indent="12700" algn="ctr">
              <a:defRPr spc="-100" sz="2400">
                <a:solidFill>
                  <a:srgbClr val="C00000"/>
                </a:solidFill>
              </a:defRPr>
            </a:pPr>
            <a:r>
              <a:t>       </a:t>
            </a:r>
            <a:br/>
            <a:r>
              <a:t>      2.Test de positionnement en CAP : « </a:t>
            </a:r>
            <a:r>
              <a:rPr i="1"/>
              <a:t>littératie </a:t>
            </a:r>
            <a:r>
              <a:t>» </a:t>
            </a:r>
          </a:p>
        </p:txBody>
      </p:sp>
      <p:sp>
        <p:nvSpPr>
          <p:cNvPr id="100" name="object 11"/>
          <p:cNvSpPr txBox="1"/>
          <p:nvPr>
            <p:ph type="sldNum" sz="quarter" idx="4294967295"/>
          </p:nvPr>
        </p:nvSpPr>
        <p:spPr>
          <a:xfrm>
            <a:off x="7469123" y="6555413"/>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1" name="object 7"/>
          <p:cNvSpPr/>
          <p:nvPr/>
        </p:nvSpPr>
        <p:spPr>
          <a:xfrm>
            <a:off x="4949952" y="3726179"/>
            <a:ext cx="3060701" cy="308419"/>
          </a:xfrm>
          <a:prstGeom prst="rect">
            <a:avLst/>
          </a:prstGeom>
          <a:solidFill>
            <a:srgbClr val="FFFFCC"/>
          </a:solidFill>
          <a:ln w="12700">
            <a:miter lim="400000"/>
          </a:ln>
        </p:spPr>
        <p:txBody>
          <a:bodyPr lIns="45719" rIns="45719"/>
          <a:lstStyle/>
          <a:p>
            <a:pPr>
              <a:spcBef>
                <a:spcPts val="200"/>
              </a:spcBef>
              <a:defRPr>
                <a:latin typeface="Carlito"/>
                <a:ea typeface="Carlito"/>
                <a:cs typeface="Carlito"/>
                <a:sym typeface="Carlito"/>
              </a:defRPr>
            </a:pPr>
          </a:p>
        </p:txBody>
      </p:sp>
      <p:sp>
        <p:nvSpPr>
          <p:cNvPr id="102" name="object 9"/>
          <p:cNvSpPr/>
          <p:nvPr/>
        </p:nvSpPr>
        <p:spPr>
          <a:xfrm>
            <a:off x="4949952" y="4198620"/>
            <a:ext cx="3060701" cy="308419"/>
          </a:xfrm>
          <a:prstGeom prst="rect">
            <a:avLst/>
          </a:prstGeom>
          <a:solidFill>
            <a:srgbClr val="FFFFCC"/>
          </a:solidFill>
          <a:ln w="12700">
            <a:miter lim="400000"/>
          </a:ln>
        </p:spPr>
        <p:txBody>
          <a:bodyPr lIns="45719" rIns="45719"/>
          <a:lstStyle/>
          <a:p>
            <a:pPr marR="528955" indent="299719">
              <a:spcBef>
                <a:spcPts val="200"/>
              </a:spcBef>
              <a:defRPr>
                <a:latin typeface="Carlito"/>
                <a:ea typeface="Carlito"/>
                <a:cs typeface="Carlito"/>
                <a:sym typeface="Carlito"/>
              </a:defRPr>
            </a:pPr>
          </a:p>
        </p:txBody>
      </p:sp>
      <p:sp>
        <p:nvSpPr>
          <p:cNvPr id="103" name="object 10"/>
          <p:cNvSpPr/>
          <p:nvPr/>
        </p:nvSpPr>
        <p:spPr>
          <a:xfrm>
            <a:off x="4949952" y="4919471"/>
            <a:ext cx="3060701" cy="309060"/>
          </a:xfrm>
          <a:prstGeom prst="rect">
            <a:avLst/>
          </a:prstGeom>
          <a:solidFill>
            <a:srgbClr val="FFFFCC"/>
          </a:solidFill>
          <a:ln w="12700">
            <a:miter lim="400000"/>
          </a:ln>
        </p:spPr>
        <p:txBody>
          <a:bodyPr lIns="45719" rIns="45719"/>
          <a:lstStyle/>
          <a:p>
            <a:pPr>
              <a:spcBef>
                <a:spcPts val="200"/>
              </a:spcBef>
              <a:defRPr>
                <a:latin typeface="Trebuchet MS"/>
                <a:ea typeface="Trebuchet MS"/>
                <a:cs typeface="Trebuchet MS"/>
                <a:sym typeface="Trebuchet MS"/>
              </a:defRPr>
            </a:pPr>
          </a:p>
        </p:txBody>
      </p:sp>
      <p:sp>
        <p:nvSpPr>
          <p:cNvPr id="104" name="Rectangle 3"/>
          <p:cNvSpPr txBox="1"/>
          <p:nvPr/>
        </p:nvSpPr>
        <p:spPr>
          <a:xfrm>
            <a:off x="502919" y="1151454"/>
            <a:ext cx="8595361" cy="51267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solidFill>
                  <a:srgbClr val="53A2AD"/>
                </a:solidFill>
                <a:latin typeface="Marianne-Bold"/>
                <a:ea typeface="Marianne-Bold"/>
                <a:cs typeface="Marianne-Bold"/>
                <a:sym typeface="Marianne-Bold"/>
              </a:defRPr>
            </a:pPr>
            <a:r>
              <a:t>La « littératie » (lettrisme)</a:t>
            </a:r>
          </a:p>
          <a:p>
            <a:pPr>
              <a:defRPr b="1" sz="2000">
                <a:solidFill>
                  <a:srgbClr val="53A2AD"/>
                </a:solidFill>
                <a:latin typeface="Marianne-Bold"/>
                <a:ea typeface="Marianne-Bold"/>
                <a:cs typeface="Marianne-Bold"/>
                <a:sym typeface="Marianne-Bold"/>
              </a:defRPr>
            </a:pPr>
            <a:br/>
            <a:r>
              <a:rPr b="0" sz="2400">
                <a:solidFill>
                  <a:srgbClr val="28285B"/>
                </a:solidFill>
                <a:latin typeface="Marianne-Regular"/>
                <a:ea typeface="Marianne-Regular"/>
                <a:cs typeface="Marianne-Regular"/>
                <a:sym typeface="Marianne-Regular"/>
              </a:rPr>
              <a:t>La « littératie » (lettrisme) est définie comme « </a:t>
            </a:r>
            <a:r>
              <a:rPr sz="2400">
                <a:solidFill>
                  <a:srgbClr val="28285B"/>
                </a:solidFill>
                <a:latin typeface="Marianne-Regular"/>
                <a:ea typeface="Marianne-Regular"/>
                <a:cs typeface="Marianne-Regular"/>
                <a:sym typeface="Marianne-Regular"/>
              </a:rPr>
              <a:t>l’aptitude à comprendre et à utiliser l’information écrite dans la vie courante, à la maison, en milieu professionnel et dans le contexte scolaire en vue d’atteindre des buts personnels et d'étendre ses connaissances et ses capacités »</a:t>
            </a:r>
            <a:r>
              <a:rPr b="0" sz="2400">
                <a:solidFill>
                  <a:srgbClr val="28285B"/>
                </a:solidFill>
                <a:latin typeface="Marianne-Regular"/>
                <a:ea typeface="Marianne-Regular"/>
                <a:cs typeface="Marianne-Regular"/>
                <a:sym typeface="Marianne-Regular"/>
              </a:rPr>
              <a:t>. </a:t>
            </a:r>
            <a:endParaRPr b="0" sz="2400">
              <a:solidFill>
                <a:srgbClr val="28285B"/>
              </a:solidFill>
              <a:latin typeface="Marianne-Regular"/>
              <a:ea typeface="Marianne-Regular"/>
              <a:cs typeface="Marianne-Regular"/>
              <a:sym typeface="Marianne-Regular"/>
            </a:endParaRPr>
          </a:p>
          <a:p>
            <a:pPr>
              <a:defRPr sz="2400">
                <a:solidFill>
                  <a:srgbClr val="28285B"/>
                </a:solidFill>
                <a:latin typeface="Marianne-Regular"/>
                <a:ea typeface="Marianne-Regular"/>
                <a:cs typeface="Marianne-Regular"/>
                <a:sym typeface="Marianne-Regular"/>
              </a:defRPr>
            </a:pPr>
          </a:p>
          <a:p>
            <a:pPr>
              <a:defRPr sz="2400">
                <a:solidFill>
                  <a:srgbClr val="28285B"/>
                </a:solidFill>
                <a:latin typeface="Marianne-Regular"/>
                <a:ea typeface="Marianne-Regular"/>
                <a:cs typeface="Marianne-Regular"/>
                <a:sym typeface="Marianne-Regular"/>
              </a:defRPr>
            </a:pPr>
            <a:r>
              <a:t>Le test de positionnement « Littératie » est construit autour de </a:t>
            </a:r>
            <a:r>
              <a:rPr b="1"/>
              <a:t>l'évaluation de la compréhension de l'écrit et de l’oral, de la fluence de lecture à voix haute, de la discrimination graphophonologique, de la connaissance du lexique ainsi que de la compréhension syntaxico-sémantique.</a:t>
            </a:r>
            <a:r>
              <a:rPr b="1">
                <a:solidFill>
                  <a:srgbClr val="000000"/>
                </a:solidFill>
                <a:latin typeface="+mn-lt"/>
                <a:ea typeface="+mn-ea"/>
                <a:cs typeface="+mn-cs"/>
                <a:sym typeface="Calibri"/>
              </a:rPr>
              <a:t> </a:t>
            </a:r>
            <a:br>
              <a:rPr b="1">
                <a:solidFill>
                  <a:srgbClr val="000000"/>
                </a:solidFill>
                <a:latin typeface="+mn-lt"/>
                <a:ea typeface="+mn-ea"/>
                <a:cs typeface="+mn-cs"/>
                <a:sym typeface="Calibri"/>
              </a:rPr>
            </a:b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object 2"/>
          <p:cNvSpPr txBox="1"/>
          <p:nvPr>
            <p:ph type="title"/>
          </p:nvPr>
        </p:nvSpPr>
        <p:spPr>
          <a:xfrm>
            <a:off x="1219198" y="-2"/>
            <a:ext cx="7577533" cy="934873"/>
          </a:xfrm>
          <a:prstGeom prst="rect">
            <a:avLst/>
          </a:prstGeom>
        </p:spPr>
        <p:txBody>
          <a:bodyPr/>
          <a:lstStyle/>
          <a:p>
            <a:pPr indent="12700" algn="ctr">
              <a:defRPr sz="2000">
                <a:solidFill>
                  <a:srgbClr val="C00000"/>
                </a:solidFill>
              </a:defRPr>
            </a:pPr>
            <a:br/>
            <a:r>
              <a:rPr spc="-100"/>
              <a:t> </a:t>
            </a:r>
            <a:br>
              <a:rPr spc="-100"/>
            </a:br>
            <a:r>
              <a:rPr spc="-100"/>
              <a:t>    2.Test de positionnement en CAP : « </a:t>
            </a:r>
            <a:r>
              <a:rPr i="1" spc="-100"/>
              <a:t>littératie </a:t>
            </a:r>
            <a:r>
              <a:rPr spc="-100"/>
              <a:t>» </a:t>
            </a:r>
          </a:p>
        </p:txBody>
      </p:sp>
      <p:sp>
        <p:nvSpPr>
          <p:cNvPr id="107" name="object 4"/>
          <p:cNvSpPr txBox="1"/>
          <p:nvPr>
            <p:ph type="sldNum" sz="quarter" idx="4294967295"/>
          </p:nvPr>
        </p:nvSpPr>
        <p:spPr>
          <a:xfrm>
            <a:off x="7469123" y="6555413"/>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8" name="object 3"/>
          <p:cNvSpPr txBox="1"/>
          <p:nvPr/>
        </p:nvSpPr>
        <p:spPr>
          <a:xfrm>
            <a:off x="347268" y="774065"/>
            <a:ext cx="8720534" cy="66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a:br/>
          </a:p>
        </p:txBody>
      </p:sp>
      <p:sp>
        <p:nvSpPr>
          <p:cNvPr id="109" name="Rectangle 4"/>
          <p:cNvSpPr txBox="1"/>
          <p:nvPr/>
        </p:nvSpPr>
        <p:spPr>
          <a:xfrm>
            <a:off x="-106680" y="1512846"/>
            <a:ext cx="9357360" cy="625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pic>
        <p:nvPicPr>
          <p:cNvPr id="110" name="Objet 6" descr="Objet 6"/>
          <p:cNvPicPr>
            <a:picLocks noChangeAspect="1"/>
          </p:cNvPicPr>
          <p:nvPr/>
        </p:nvPicPr>
        <p:blipFill>
          <a:blip r:embed="rId2">
            <a:extLst/>
          </a:blip>
          <a:stretch>
            <a:fillRect/>
          </a:stretch>
        </p:blipFill>
        <p:spPr>
          <a:xfrm>
            <a:off x="98425" y="1062658"/>
            <a:ext cx="8698307" cy="549275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